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4"/>
  </p:sldMasterIdLst>
  <p:notesMasterIdLst>
    <p:notesMasterId r:id="rId24"/>
  </p:notesMasterIdLst>
  <p:handoutMasterIdLst>
    <p:handoutMasterId r:id="rId25"/>
  </p:handoutMasterIdLst>
  <p:sldIdLst>
    <p:sldId id="275" r:id="rId5"/>
    <p:sldId id="287" r:id="rId6"/>
    <p:sldId id="288" r:id="rId7"/>
    <p:sldId id="257" r:id="rId8"/>
    <p:sldId id="271" r:id="rId9"/>
    <p:sldId id="289" r:id="rId10"/>
    <p:sldId id="269" r:id="rId11"/>
    <p:sldId id="290" r:id="rId12"/>
    <p:sldId id="831" r:id="rId13"/>
    <p:sldId id="832" r:id="rId14"/>
    <p:sldId id="833" r:id="rId15"/>
    <p:sldId id="834" r:id="rId16"/>
    <p:sldId id="263" r:id="rId17"/>
    <p:sldId id="261" r:id="rId18"/>
    <p:sldId id="837" r:id="rId19"/>
    <p:sldId id="329" r:id="rId20"/>
    <p:sldId id="330" r:id="rId21"/>
    <p:sldId id="838" r:id="rId22"/>
    <p:sldId id="279" r:id="rId23"/>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iller, Sara Christina GIZ NP" initials="BSCGN" lastIdx="3" clrIdx="0">
    <p:extLst>
      <p:ext uri="{19B8F6BF-5375-455C-9EA6-DF929625EA0E}">
        <p15:presenceInfo xmlns:p15="http://schemas.microsoft.com/office/powerpoint/2012/main" userId="Biller, Sara Christina GIZ NP" providerId="None"/>
      </p:ext>
    </p:extLst>
  </p:cmAuthor>
  <p:cmAuthor id="2" name="Thérèse Mahon" initials="TM" lastIdx="1" clrIdx="1">
    <p:extLst>
      <p:ext uri="{19B8F6BF-5375-455C-9EA6-DF929625EA0E}">
        <p15:presenceInfo xmlns:p15="http://schemas.microsoft.com/office/powerpoint/2012/main" userId="S::Theresemahon@wateraid.org::59566a34-d477-4824-86b5-de5a208499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70BF"/>
    <a:srgbClr val="3AAA35"/>
    <a:srgbClr val="7DC77A"/>
    <a:srgbClr val="E81C26"/>
    <a:srgbClr val="DCC2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4346" autoAdjust="0"/>
  </p:normalViewPr>
  <p:slideViewPr>
    <p:cSldViewPr snapToGrid="0">
      <p:cViewPr varScale="1">
        <p:scale>
          <a:sx n="96" d="100"/>
          <a:sy n="96" d="100"/>
        </p:scale>
        <p:origin x="1152" y="84"/>
      </p:cViewPr>
      <p:guideLst/>
    </p:cSldViewPr>
  </p:slideViewPr>
  <p:notesTextViewPr>
    <p:cViewPr>
      <p:scale>
        <a:sx n="1" d="1"/>
        <a:sy n="1" d="1"/>
      </p:scale>
      <p:origin x="0" y="0"/>
    </p:cViewPr>
  </p:notesTextViewPr>
  <p:notesViewPr>
    <p:cSldViewPr snapToGrid="0">
      <p:cViewPr varScale="1">
        <p:scale>
          <a:sx n="91" d="100"/>
          <a:sy n="91" d="100"/>
        </p:scale>
        <p:origin x="375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9-12-09T20:16:20.288" idx="1">
    <p:pos x="10" y="10"/>
    <p:text/>
    <p:extLst>
      <p:ext uri="{C676402C-5697-4E1C-873F-D02D1690AC5C}">
        <p15:threadingInfo xmlns:p15="http://schemas.microsoft.com/office/powerpoint/2012/main" timeZoneBias="-345"/>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CDD73F6-D1D0-4635-A471-E15AC7BD28CC}"/>
              </a:ext>
            </a:extLst>
          </p:cNvPr>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a:extLst>
              <a:ext uri="{FF2B5EF4-FFF2-40B4-BE49-F238E27FC236}">
                <a16:creationId xmlns:a16="http://schemas.microsoft.com/office/drawing/2014/main" id="{9A89EC7E-1C75-46B3-80CF-FC5090947949}"/>
              </a:ext>
            </a:extLst>
          </p:cNvPr>
          <p:cNvSpPr>
            <a:spLocks noGrp="1"/>
          </p:cNvSpPr>
          <p:nvPr>
            <p:ph type="dt" sz="quarter" idx="1"/>
          </p:nvPr>
        </p:nvSpPr>
        <p:spPr>
          <a:xfrm>
            <a:off x="3956550" y="0"/>
            <a:ext cx="3026833" cy="465797"/>
          </a:xfrm>
          <a:prstGeom prst="rect">
            <a:avLst/>
          </a:prstGeom>
        </p:spPr>
        <p:txBody>
          <a:bodyPr vert="horz" lIns="92958" tIns="46479" rIns="92958" bIns="46479" rtlCol="0"/>
          <a:lstStyle>
            <a:lvl1pPr algn="r">
              <a:defRPr sz="1200"/>
            </a:lvl1pPr>
          </a:lstStyle>
          <a:p>
            <a:fld id="{0F837CAC-275E-4037-A510-239A9A9A4E50}" type="datetimeFigureOut">
              <a:rPr lang="en-US" smtClean="0"/>
              <a:t>12/11/2019</a:t>
            </a:fld>
            <a:endParaRPr lang="en-US"/>
          </a:p>
        </p:txBody>
      </p:sp>
      <p:sp>
        <p:nvSpPr>
          <p:cNvPr id="4" name="Footer Placeholder 3">
            <a:extLst>
              <a:ext uri="{FF2B5EF4-FFF2-40B4-BE49-F238E27FC236}">
                <a16:creationId xmlns:a16="http://schemas.microsoft.com/office/drawing/2014/main" id="{B3405956-D78B-4960-BDD1-6014391238A8}"/>
              </a:ext>
            </a:extLst>
          </p:cNvPr>
          <p:cNvSpPr>
            <a:spLocks noGrp="1"/>
          </p:cNvSpPr>
          <p:nvPr>
            <p:ph type="ftr" sz="quarter" idx="2"/>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093152E-A30E-4C5D-9A35-D5BC33CD2413}"/>
              </a:ext>
            </a:extLst>
          </p:cNvPr>
          <p:cNvSpPr>
            <a:spLocks noGrp="1"/>
          </p:cNvSpPr>
          <p:nvPr>
            <p:ph type="sldNum" sz="quarter" idx="3"/>
          </p:nvPr>
        </p:nvSpPr>
        <p:spPr>
          <a:xfrm>
            <a:off x="3956550" y="8817904"/>
            <a:ext cx="3026833" cy="465796"/>
          </a:xfrm>
          <a:prstGeom prst="rect">
            <a:avLst/>
          </a:prstGeom>
        </p:spPr>
        <p:txBody>
          <a:bodyPr vert="horz" lIns="92958" tIns="46479" rIns="92958" bIns="46479" rtlCol="0" anchor="b"/>
          <a:lstStyle>
            <a:lvl1pPr algn="r">
              <a:defRPr sz="1200"/>
            </a:lvl1pPr>
          </a:lstStyle>
          <a:p>
            <a:fld id="{7E45CD09-E3FF-442F-B310-471E0C8CE1A0}" type="slidenum">
              <a:rPr lang="en-US" smtClean="0"/>
              <a:t>‹#›</a:t>
            </a:fld>
            <a:endParaRPr lang="en-US"/>
          </a:p>
        </p:txBody>
      </p:sp>
    </p:spTree>
    <p:extLst>
      <p:ext uri="{BB962C8B-B14F-4D97-AF65-F5344CB8AC3E}">
        <p14:creationId xmlns:p14="http://schemas.microsoft.com/office/powerpoint/2010/main" val="18265197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5797"/>
          </a:xfrm>
          <a:prstGeom prst="rect">
            <a:avLst/>
          </a:prstGeom>
        </p:spPr>
        <p:txBody>
          <a:bodyPr vert="horz" lIns="92958" tIns="46479" rIns="92958" bIns="46479" rtlCol="0"/>
          <a:lstStyle>
            <a:lvl1pPr algn="r">
              <a:defRPr sz="1200"/>
            </a:lvl1pPr>
          </a:lstStyle>
          <a:p>
            <a:fld id="{5469EBD8-3A09-455B-8724-D5D322C4F5E7}" type="datetimeFigureOut">
              <a:rPr lang="en-US" smtClean="0"/>
              <a:t>12/11/2019</a:t>
            </a:fld>
            <a:endParaRPr lang="en-US"/>
          </a:p>
        </p:txBody>
      </p:sp>
      <p:sp>
        <p:nvSpPr>
          <p:cNvPr id="4" name="Slide Image Placeholder 3"/>
          <p:cNvSpPr>
            <a:spLocks noGrp="1" noRot="1" noChangeAspect="1"/>
          </p:cNvSpPr>
          <p:nvPr>
            <p:ph type="sldImg" idx="2"/>
          </p:nvPr>
        </p:nvSpPr>
        <p:spPr>
          <a:xfrm>
            <a:off x="706438" y="1160463"/>
            <a:ext cx="5572125" cy="3133725"/>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67781"/>
            <a:ext cx="5588000" cy="3655457"/>
          </a:xfrm>
          <a:prstGeom prst="rect">
            <a:avLst/>
          </a:prstGeom>
        </p:spPr>
        <p:txBody>
          <a:bodyPr vert="horz" lIns="92958" tIns="46479" rIns="92958" bIns="464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5796"/>
          </a:xfrm>
          <a:prstGeom prst="rect">
            <a:avLst/>
          </a:prstGeom>
        </p:spPr>
        <p:txBody>
          <a:bodyPr vert="horz" lIns="92958" tIns="46479" rIns="92958" bIns="46479" rtlCol="0" anchor="b"/>
          <a:lstStyle>
            <a:lvl1pPr algn="r">
              <a:defRPr sz="1200"/>
            </a:lvl1pPr>
          </a:lstStyle>
          <a:p>
            <a:fld id="{D6FD4D5D-FBBC-4E95-B7F7-DA09A90984EF}" type="slidenum">
              <a:rPr lang="en-US" smtClean="0"/>
              <a:t>‹#›</a:t>
            </a:fld>
            <a:endParaRPr lang="en-US"/>
          </a:p>
        </p:txBody>
      </p:sp>
    </p:spTree>
    <p:extLst>
      <p:ext uri="{BB962C8B-B14F-4D97-AF65-F5344CB8AC3E}">
        <p14:creationId xmlns:p14="http://schemas.microsoft.com/office/powerpoint/2010/main" val="337679042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ashdata.org/sites/default/files/documents/reports/2019-04/JMP-2018-core-questions-for-monitoring-WinHCF.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wateraidindia.in/sites/g/files/jkxoof336/files/informed-product-choice-and-disposal_1.pdf"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wateraidindia.in/sites/g/files/jkxoof336/files/menstrual-waste-management.pdf"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defRPr/>
            </a:pPr>
            <a:r>
              <a:rPr lang="en-GB" dirty="0"/>
              <a:t>MHM definition ‘women and adolescent girls using a clean menstrual management material to absorb or collect blood that can be changed in privacy as often as necessary for the duration of the menstruation period, using soap and water for washing the body as required, and having access to facilities to dispose of used menstrual management materials. They understand the basic facts linked to the menstrual cycle and how to manage it with dignity and without discomfort or fear’</a:t>
            </a:r>
            <a:endParaRPr lang="de-DE" dirty="0"/>
          </a:p>
          <a:p>
            <a:endParaRPr lang="en-GB" dirty="0"/>
          </a:p>
        </p:txBody>
      </p:sp>
      <p:sp>
        <p:nvSpPr>
          <p:cNvPr id="4" name="Slide Number Placeholder 3"/>
          <p:cNvSpPr>
            <a:spLocks noGrp="1"/>
          </p:cNvSpPr>
          <p:nvPr>
            <p:ph type="sldNum" sz="quarter" idx="10"/>
          </p:nvPr>
        </p:nvSpPr>
        <p:spPr/>
        <p:txBody>
          <a:bodyPr/>
          <a:lstStyle/>
          <a:p>
            <a:fld id="{D6FD4D5D-FBBC-4E95-B7F7-DA09A90984EF}" type="slidenum">
              <a:rPr lang="en-US" smtClean="0"/>
              <a:t>2</a:t>
            </a:fld>
            <a:endParaRPr lang="en-US"/>
          </a:p>
        </p:txBody>
      </p:sp>
    </p:spTree>
    <p:extLst>
      <p:ext uri="{BB962C8B-B14F-4D97-AF65-F5344CB8AC3E}">
        <p14:creationId xmlns:p14="http://schemas.microsoft.com/office/powerpoint/2010/main" val="2373166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6FD4D5D-FBBC-4E95-B7F7-DA09A90984EF}" type="slidenum">
              <a:rPr lang="en-US" smtClean="0"/>
              <a:t>11</a:t>
            </a:fld>
            <a:endParaRPr lang="en-US"/>
          </a:p>
        </p:txBody>
      </p:sp>
    </p:spTree>
    <p:extLst>
      <p:ext uri="{BB962C8B-B14F-4D97-AF65-F5344CB8AC3E}">
        <p14:creationId xmlns:p14="http://schemas.microsoft.com/office/powerpoint/2010/main" val="1126058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6FD4D5D-FBBC-4E95-B7F7-DA09A90984EF}" type="slidenum">
              <a:rPr lang="en-US" smtClean="0"/>
              <a:t>12</a:t>
            </a:fld>
            <a:endParaRPr lang="en-US"/>
          </a:p>
        </p:txBody>
      </p:sp>
    </p:spTree>
    <p:extLst>
      <p:ext uri="{BB962C8B-B14F-4D97-AF65-F5344CB8AC3E}">
        <p14:creationId xmlns:p14="http://schemas.microsoft.com/office/powerpoint/2010/main" val="1781221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6FD4D5D-FBBC-4E95-B7F7-DA09A90984EF}" type="slidenum">
              <a:rPr lang="en-US" smtClean="0"/>
              <a:t>13</a:t>
            </a:fld>
            <a:endParaRPr lang="en-US"/>
          </a:p>
        </p:txBody>
      </p:sp>
    </p:spTree>
    <p:extLst>
      <p:ext uri="{BB962C8B-B14F-4D97-AF65-F5344CB8AC3E}">
        <p14:creationId xmlns:p14="http://schemas.microsoft.com/office/powerpoint/2010/main" val="13534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6FD4D5D-FBBC-4E95-B7F7-DA09A90984EF}" type="slidenum">
              <a:rPr lang="en-US" smtClean="0"/>
              <a:t>15</a:t>
            </a:fld>
            <a:endParaRPr lang="en-US"/>
          </a:p>
        </p:txBody>
      </p:sp>
    </p:spTree>
    <p:extLst>
      <p:ext uri="{BB962C8B-B14F-4D97-AF65-F5344CB8AC3E}">
        <p14:creationId xmlns:p14="http://schemas.microsoft.com/office/powerpoint/2010/main" val="8359967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DE" dirty="0"/>
              <a:t>Develop and promote acceptable and affordable reusable and compostable products</a:t>
            </a:r>
          </a:p>
          <a:p>
            <a:pPr lvl="0"/>
            <a:r>
              <a:rPr lang="de-DE" dirty="0"/>
              <a:t>Ensure national quality and safety standards of menstrual products (including imports)</a:t>
            </a:r>
          </a:p>
          <a:p>
            <a:endParaRPr lang="de-DE" dirty="0"/>
          </a:p>
        </p:txBody>
      </p:sp>
      <p:sp>
        <p:nvSpPr>
          <p:cNvPr id="4" name="Foliennummernplatzhalter 3"/>
          <p:cNvSpPr>
            <a:spLocks noGrp="1"/>
          </p:cNvSpPr>
          <p:nvPr>
            <p:ph type="sldNum" sz="quarter" idx="5"/>
          </p:nvPr>
        </p:nvSpPr>
        <p:spPr/>
        <p:txBody>
          <a:bodyPr/>
          <a:lstStyle/>
          <a:p>
            <a:fld id="{D6FD4D5D-FBBC-4E95-B7F7-DA09A90984EF}" type="slidenum">
              <a:rPr lang="en-US" smtClean="0"/>
              <a:t>17</a:t>
            </a:fld>
            <a:endParaRPr lang="en-US"/>
          </a:p>
        </p:txBody>
      </p:sp>
    </p:spTree>
    <p:extLst>
      <p:ext uri="{BB962C8B-B14F-4D97-AF65-F5344CB8AC3E}">
        <p14:creationId xmlns:p14="http://schemas.microsoft.com/office/powerpoint/2010/main" val="181736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How to work collaboratively (multisectoral including all the concerned ministries, water and sanitation, health, education and women and children) for proper menstrual waste management?</a:t>
            </a:r>
          </a:p>
          <a:p>
            <a:r>
              <a:rPr lang="en-US" dirty="0"/>
              <a:t>How to ensure all sanitation facilities in public intuitions, especially schools should be made female/MHM friendly (availability of bin and other suitable infrastructure)?</a:t>
            </a:r>
          </a:p>
          <a:p>
            <a:r>
              <a:rPr lang="en-US" dirty="0"/>
              <a:t>How to develop and mainstream environment friendly waste management system for menstrual waste in all settings in Nepal?</a:t>
            </a:r>
          </a:p>
          <a:p>
            <a:r>
              <a:rPr lang="en-US" dirty="0"/>
              <a:t>How to promote sustainable, affordable and environmental-friendly MHM products ?</a:t>
            </a:r>
          </a:p>
          <a:p>
            <a:pPr marL="0" indent="0">
              <a:buNone/>
            </a:pPr>
            <a:r>
              <a:rPr lang="en-US" dirty="0"/>
              <a:t>     -</a:t>
            </a:r>
            <a:r>
              <a:rPr lang="en-US" dirty="0" err="1"/>
              <a:t>e.g</a:t>
            </a:r>
            <a:r>
              <a:rPr lang="en-US" dirty="0"/>
              <a:t>: Biodegradable pads and its disposal</a:t>
            </a:r>
          </a:p>
          <a:p>
            <a:pPr marL="0" indent="0">
              <a:buNone/>
            </a:pPr>
            <a:r>
              <a:rPr lang="en-US" dirty="0"/>
              <a:t>              Promote the use of reusable menstrual product </a:t>
            </a:r>
          </a:p>
          <a:p>
            <a:r>
              <a:rPr lang="en-US" dirty="0"/>
              <a:t>How to integrate monitoring of menstrual waste management into existing M &amp; E system to ensure sustainability? </a:t>
            </a:r>
          </a:p>
          <a:p>
            <a:endParaRPr lang="de-DE" dirty="0"/>
          </a:p>
        </p:txBody>
      </p:sp>
      <p:sp>
        <p:nvSpPr>
          <p:cNvPr id="4" name="Foliennummernplatzhalter 3"/>
          <p:cNvSpPr>
            <a:spLocks noGrp="1"/>
          </p:cNvSpPr>
          <p:nvPr>
            <p:ph type="sldNum" sz="quarter" idx="5"/>
          </p:nvPr>
        </p:nvSpPr>
        <p:spPr/>
        <p:txBody>
          <a:bodyPr/>
          <a:lstStyle/>
          <a:p>
            <a:fld id="{D6FD4D5D-FBBC-4E95-B7F7-DA09A90984EF}" type="slidenum">
              <a:rPr lang="en-US" smtClean="0"/>
              <a:t>19</a:t>
            </a:fld>
            <a:endParaRPr lang="en-US"/>
          </a:p>
        </p:txBody>
      </p:sp>
    </p:spTree>
    <p:extLst>
      <p:ext uri="{BB962C8B-B14F-4D97-AF65-F5344CB8AC3E}">
        <p14:creationId xmlns:p14="http://schemas.microsoft.com/office/powerpoint/2010/main" val="3174056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 Core questions and indicators for monitoring WASH in health care facilities in the Sustainable Development Goals </a:t>
            </a:r>
          </a:p>
          <a:p>
            <a:r>
              <a:rPr lang="en-GB" dirty="0">
                <a:hlinkClick r:id="rId3"/>
              </a:rPr>
              <a:t>https://washdata.org/sites/default/files/documents/reports/2019-04/JMP-2018-core-questions-for-monitoring-WinHCF.pdf</a:t>
            </a:r>
            <a:endParaRPr lang="en-GB" dirty="0"/>
          </a:p>
          <a:p>
            <a:r>
              <a:rPr lang="en-GB" dirty="0"/>
              <a:t> </a:t>
            </a:r>
          </a:p>
          <a:p>
            <a:endParaRPr lang="en-GB" dirty="0"/>
          </a:p>
        </p:txBody>
      </p:sp>
      <p:sp>
        <p:nvSpPr>
          <p:cNvPr id="4" name="Slide Number Placeholder 3"/>
          <p:cNvSpPr>
            <a:spLocks noGrp="1"/>
          </p:cNvSpPr>
          <p:nvPr>
            <p:ph type="sldNum" sz="quarter" idx="10"/>
          </p:nvPr>
        </p:nvSpPr>
        <p:spPr/>
        <p:txBody>
          <a:bodyPr/>
          <a:lstStyle/>
          <a:p>
            <a:fld id="{D6FD4D5D-FBBC-4E95-B7F7-DA09A90984EF}" type="slidenum">
              <a:rPr lang="en-US" smtClean="0"/>
              <a:t>3</a:t>
            </a:fld>
            <a:endParaRPr lang="en-US"/>
          </a:p>
        </p:txBody>
      </p:sp>
    </p:spTree>
    <p:extLst>
      <p:ext uri="{BB962C8B-B14F-4D97-AF65-F5344CB8AC3E}">
        <p14:creationId xmlns:p14="http://schemas.microsoft.com/office/powerpoint/2010/main" val="1667482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IN" dirty="0"/>
              <a:t>Menstrual materials – service chain</a:t>
            </a:r>
          </a:p>
          <a:p>
            <a:pPr marL="174296" indent="-174296">
              <a:buFont typeface="Arial" panose="020B0604020202020204" pitchFamily="34" charset="0"/>
              <a:buChar char="•"/>
            </a:pPr>
            <a:r>
              <a:rPr lang="en-IN" dirty="0"/>
              <a:t>Reference Menstrual Health Alliance India and WaterAid India</a:t>
            </a:r>
          </a:p>
          <a:p>
            <a:pPr marL="174296" indent="-174296">
              <a:buFont typeface="Arial" panose="020B0604020202020204" pitchFamily="34" charset="0"/>
              <a:buChar char="•"/>
            </a:pPr>
            <a:endParaRPr lang="en-IN" dirty="0"/>
          </a:p>
          <a:p>
            <a:endParaRPr lang="en-IN" dirty="0"/>
          </a:p>
        </p:txBody>
      </p:sp>
      <p:sp>
        <p:nvSpPr>
          <p:cNvPr id="4" name="Slide Number Placeholder 3"/>
          <p:cNvSpPr>
            <a:spLocks noGrp="1"/>
          </p:cNvSpPr>
          <p:nvPr>
            <p:ph type="sldNum" sz="quarter" idx="10"/>
          </p:nvPr>
        </p:nvSpPr>
        <p:spPr/>
        <p:txBody>
          <a:bodyPr/>
          <a:lstStyle/>
          <a:p>
            <a:fld id="{5241AE6C-7E92-49C2-9F4A-449B401F9175}" type="slidenum">
              <a:rPr lang="en-IN" smtClean="0"/>
              <a:t>4</a:t>
            </a:fld>
            <a:endParaRPr lang="en-IN"/>
          </a:p>
        </p:txBody>
      </p:sp>
    </p:spTree>
    <p:extLst>
      <p:ext uri="{BB962C8B-B14F-4D97-AF65-F5344CB8AC3E}">
        <p14:creationId xmlns:p14="http://schemas.microsoft.com/office/powerpoint/2010/main" val="3299763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There are three axes here: the</a:t>
            </a:r>
            <a:r>
              <a:rPr lang="en-IN" baseline="0" dirty="0"/>
              <a:t> Y axis on the left is the volume of the product used, the x axis at the bottom is the waste volume generated by each product, and the third axes on the right is the environmental impact. </a:t>
            </a:r>
          </a:p>
          <a:p>
            <a:endParaRPr lang="en-IN" baseline="0" dirty="0"/>
          </a:p>
          <a:p>
            <a:r>
              <a:rPr lang="en-IN" baseline="0" dirty="0"/>
              <a:t>If we place the different types of products along these axes, this is what we see: </a:t>
            </a:r>
            <a:r>
              <a:rPr lang="en-IN" baseline="0" dirty="0" err="1"/>
              <a:t>reusables</a:t>
            </a:r>
            <a:r>
              <a:rPr lang="en-IN" baseline="0" dirty="0"/>
              <a:t> have the lowest use volume (as they are reused), have the lowest waste volume and have the least environmental impact. </a:t>
            </a:r>
          </a:p>
          <a:p>
            <a:endParaRPr lang="en-IN" baseline="0" dirty="0"/>
          </a:p>
          <a:p>
            <a:r>
              <a:rPr lang="en-IN" baseline="0" dirty="0"/>
              <a:t>Compostable products, since they are disposable, have low usage volume and higher waste volumes than reusable, however, their compostable nature means that the waste degenerates fairly quickly and causes the least environmental impact. </a:t>
            </a:r>
          </a:p>
          <a:p>
            <a:endParaRPr lang="en-IN" baseline="0" dirty="0"/>
          </a:p>
          <a:p>
            <a:r>
              <a:rPr lang="en-IN" baseline="0" dirty="0"/>
              <a:t>In terms of disposables, non compostable products have the highest usage and waste volume, and highest environmental impact in terms of waste. </a:t>
            </a:r>
            <a:endParaRPr lang="en-GB" dirty="0"/>
          </a:p>
        </p:txBody>
      </p:sp>
      <p:sp>
        <p:nvSpPr>
          <p:cNvPr id="4" name="Slide Number Placeholder 3"/>
          <p:cNvSpPr>
            <a:spLocks noGrp="1"/>
          </p:cNvSpPr>
          <p:nvPr>
            <p:ph type="sldNum" sz="quarter" idx="10"/>
          </p:nvPr>
        </p:nvSpPr>
        <p:spPr/>
        <p:txBody>
          <a:bodyPr/>
          <a:lstStyle/>
          <a:p>
            <a:fld id="{5241AE6C-7E92-49C2-9F4A-449B401F9175}" type="slidenum">
              <a:rPr lang="en-IN" smtClean="0"/>
              <a:t>5</a:t>
            </a:fld>
            <a:endParaRPr lang="en-IN"/>
          </a:p>
        </p:txBody>
      </p:sp>
    </p:spTree>
    <p:extLst>
      <p:ext uri="{BB962C8B-B14F-4D97-AF65-F5344CB8AC3E}">
        <p14:creationId xmlns:p14="http://schemas.microsoft.com/office/powerpoint/2010/main" val="2837891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When looking at menstrual</a:t>
            </a:r>
            <a:r>
              <a:rPr lang="en-IN" baseline="0" dirty="0"/>
              <a:t> waste as solid waste – waste segregation becomes a central component – without this, it is difficult to deal with menstrual waste effectively. </a:t>
            </a:r>
          </a:p>
          <a:p>
            <a:endParaRPr lang="en-IN" baseline="0" dirty="0"/>
          </a:p>
          <a:p>
            <a:r>
              <a:rPr lang="en-IN" baseline="0" dirty="0"/>
              <a:t>Segregation of waste can happen at several levels, but importantly at the user level, and then again when waste is sorted at central facilities for further processing. Segregation then primes the waste for further treatment and final treatment. </a:t>
            </a:r>
          </a:p>
          <a:p>
            <a:endParaRPr lang="en-IN" baseline="0" dirty="0"/>
          </a:p>
          <a:p>
            <a:r>
              <a:rPr lang="en-IN" baseline="0" dirty="0"/>
              <a:t>Once menstrual waste is segregated, it can be processed in different ways. </a:t>
            </a:r>
            <a:r>
              <a:rPr lang="en-IN" dirty="0"/>
              <a:t>Before</a:t>
            </a:r>
            <a:r>
              <a:rPr lang="en-IN" baseline="0" dirty="0"/>
              <a:t> delving into waste management solutions, let us understand what menstrual waste management means. </a:t>
            </a:r>
          </a:p>
          <a:p>
            <a:endParaRPr lang="en-IN" baseline="0" dirty="0"/>
          </a:p>
          <a:p>
            <a:r>
              <a:rPr lang="en-IN" baseline="0" dirty="0"/>
              <a:t>Menstrual waste comprises of blood and used absorbents – that may of different materials as we saw.</a:t>
            </a:r>
          </a:p>
          <a:p>
            <a:endParaRPr lang="en-IN" baseline="0" dirty="0"/>
          </a:p>
          <a:p>
            <a:r>
              <a:rPr lang="en-IN" baseline="0" dirty="0"/>
              <a:t>The Solid Waste Rules 2016, clearly classify menstrual waste as solid waste calling it sanitary waste. The rules specify responsibilities of the waste generator (me), the local authorities and gram panchayats (in terms of what types of IEC they can do to spread awareness), and on the manufacturers (provide covers for waste). </a:t>
            </a:r>
          </a:p>
          <a:p>
            <a:endParaRPr lang="en-IN" baseline="0" dirty="0"/>
          </a:p>
          <a:p>
            <a:r>
              <a:rPr lang="en-IN" baseline="0" dirty="0"/>
              <a:t>The safe management of menstrual waste implies a series of steps, with a focus on the treatment and final disposal of used materials in a way that causes least harm to the environment and to the women. </a:t>
            </a:r>
            <a:endParaRPr lang="en-GB" dirty="0"/>
          </a:p>
        </p:txBody>
      </p:sp>
      <p:sp>
        <p:nvSpPr>
          <p:cNvPr id="4" name="Slide Number Placeholder 3"/>
          <p:cNvSpPr>
            <a:spLocks noGrp="1"/>
          </p:cNvSpPr>
          <p:nvPr>
            <p:ph type="sldNum" sz="quarter" idx="10"/>
          </p:nvPr>
        </p:nvSpPr>
        <p:spPr/>
        <p:txBody>
          <a:bodyPr/>
          <a:lstStyle/>
          <a:p>
            <a:fld id="{5241AE6C-7E92-49C2-9F4A-449B401F9175}" type="slidenum">
              <a:rPr lang="en-IN" smtClean="0"/>
              <a:t>6</a:t>
            </a:fld>
            <a:endParaRPr lang="en-IN"/>
          </a:p>
        </p:txBody>
      </p:sp>
    </p:spTree>
    <p:extLst>
      <p:ext uri="{BB962C8B-B14F-4D97-AF65-F5344CB8AC3E}">
        <p14:creationId xmlns:p14="http://schemas.microsoft.com/office/powerpoint/2010/main" val="1401599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241AE6C-7E92-49C2-9F4A-449B401F9175}" type="slidenum">
              <a:rPr lang="en-IN" smtClean="0"/>
              <a:t>7</a:t>
            </a:fld>
            <a:endParaRPr lang="en-IN"/>
          </a:p>
        </p:txBody>
      </p:sp>
    </p:spTree>
    <p:extLst>
      <p:ext uri="{BB962C8B-B14F-4D97-AF65-F5344CB8AC3E}">
        <p14:creationId xmlns:p14="http://schemas.microsoft.com/office/powerpoint/2010/main" val="3652034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Moving from the theoretical</a:t>
            </a:r>
            <a:r>
              <a:rPr lang="en-IN" baseline="0" dirty="0"/>
              <a:t> to the practical – how do we begin to operationalize plans for menstrual waste management? </a:t>
            </a:r>
          </a:p>
          <a:p>
            <a:endParaRPr lang="en-IN" baseline="0" dirty="0"/>
          </a:p>
          <a:p>
            <a:r>
              <a:rPr lang="en-IN" baseline="0" dirty="0"/>
              <a:t>First of – we need to keep in mind that MH programs must address issues across the value chain – from awareness to waste management. IEC strategy, Capacity building of field staff and district administration, and indicators for monitoring must be along this value chain.</a:t>
            </a:r>
          </a:p>
          <a:p>
            <a:endParaRPr lang="en-IN" baseline="0" dirty="0"/>
          </a:p>
          <a:p>
            <a:r>
              <a:rPr lang="en-IN" baseline="0" dirty="0"/>
              <a:t>Ensuring people can make informed choice in relation to the menstrual materials they use according to their preference and context – with the information, regulation and services required to use them safely and sustainability (personal and environment).</a:t>
            </a:r>
            <a:endParaRPr lang="en-GB" dirty="0"/>
          </a:p>
        </p:txBody>
      </p:sp>
      <p:sp>
        <p:nvSpPr>
          <p:cNvPr id="4" name="Slide Number Placeholder 3"/>
          <p:cNvSpPr>
            <a:spLocks noGrp="1"/>
          </p:cNvSpPr>
          <p:nvPr>
            <p:ph type="sldNum" sz="quarter" idx="10"/>
          </p:nvPr>
        </p:nvSpPr>
        <p:spPr/>
        <p:txBody>
          <a:bodyPr/>
          <a:lstStyle/>
          <a:p>
            <a:fld id="{5241AE6C-7E92-49C2-9F4A-449B401F9175}" type="slidenum">
              <a:rPr lang="en-IN" smtClean="0"/>
              <a:t>8</a:t>
            </a:fld>
            <a:endParaRPr lang="en-IN"/>
          </a:p>
        </p:txBody>
      </p:sp>
    </p:spTree>
    <p:extLst>
      <p:ext uri="{BB962C8B-B14F-4D97-AF65-F5344CB8AC3E}">
        <p14:creationId xmlns:p14="http://schemas.microsoft.com/office/powerpoint/2010/main" val="690251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Awareness generation on menstrual hygiene management has typically focused on use of just sanitary pads. A vast majority of products reaching women and girls through government and large manufacturers are made primarily of </a:t>
            </a:r>
            <a:r>
              <a:rPr lang="en-GB" dirty="0" err="1"/>
              <a:t>noncompostable</a:t>
            </a:r>
            <a:r>
              <a:rPr lang="en-GB" dirty="0"/>
              <a:t> materials – materials that take hundreds of years to degrade. Apart from the amount of waste generated, when women and girls do not have easy access to disposal options, they tend to wear a pad for much longer than they should, putting them at risk for unnecessary and avoidable discomfort and health issues. We need better solutions that minimise health risks and allow us to deal with all waste effectively.</a:t>
            </a:r>
          </a:p>
          <a:p>
            <a:r>
              <a:rPr lang="en-GB" dirty="0"/>
              <a:t>References and resources:</a:t>
            </a:r>
          </a:p>
          <a:p>
            <a:r>
              <a:rPr lang="en-GB" dirty="0">
                <a:hlinkClick r:id="rId3"/>
              </a:rPr>
              <a:t>https://www.wateraidindia.in/sites/g/files/jkxoof336/files/informed-product-choice-and-disposal_1.pdf</a:t>
            </a:r>
            <a:endParaRPr lang="en-GB" dirty="0"/>
          </a:p>
          <a:p>
            <a:r>
              <a:rPr lang="en-GB" dirty="0">
                <a:hlinkClick r:id="rId4"/>
              </a:rPr>
              <a:t>https://www.wateraidindia.in/sites/g/files/jkxoof336/files/menstrual-waste-management</a:t>
            </a:r>
            <a:r>
              <a:rPr lang="en-GB">
                <a:hlinkClick r:id="rId4"/>
              </a:rPr>
              <a:t>.pdf</a:t>
            </a:r>
            <a:endParaRPr lang="en-GB"/>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D6FD4D5D-FBBC-4E95-B7F7-DA09A90984EF}" type="slidenum">
              <a:rPr lang="en-US" smtClean="0"/>
              <a:t>9</a:t>
            </a:fld>
            <a:endParaRPr lang="en-US"/>
          </a:p>
        </p:txBody>
      </p:sp>
    </p:spTree>
    <p:extLst>
      <p:ext uri="{BB962C8B-B14F-4D97-AF65-F5344CB8AC3E}">
        <p14:creationId xmlns:p14="http://schemas.microsoft.com/office/powerpoint/2010/main" val="3816146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6FD4D5D-FBBC-4E95-B7F7-DA09A90984EF}" type="slidenum">
              <a:rPr lang="en-US" smtClean="0"/>
              <a:t>10</a:t>
            </a:fld>
            <a:endParaRPr lang="en-US"/>
          </a:p>
        </p:txBody>
      </p:sp>
    </p:spTree>
    <p:extLst>
      <p:ext uri="{BB962C8B-B14F-4D97-AF65-F5344CB8AC3E}">
        <p14:creationId xmlns:p14="http://schemas.microsoft.com/office/powerpoint/2010/main" val="168165749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Content Placeholder 15">
            <a:extLst>
              <a:ext uri="{FF2B5EF4-FFF2-40B4-BE49-F238E27FC236}">
                <a16:creationId xmlns:a16="http://schemas.microsoft.com/office/drawing/2014/main" id="{A70BD1E5-4123-46E7-92C2-74E4D0F6017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3502" t="21128" r="21651" b="16855"/>
          <a:stretch/>
        </p:blipFill>
        <p:spPr>
          <a:xfrm>
            <a:off x="7391992" y="750753"/>
            <a:ext cx="1812968" cy="2049964"/>
          </a:xfrm>
          <a:prstGeom prst="rect">
            <a:avLst/>
          </a:prstGeom>
        </p:spPr>
      </p:pic>
      <p:grpSp>
        <p:nvGrpSpPr>
          <p:cNvPr id="8" name="Group 7">
            <a:extLst>
              <a:ext uri="{FF2B5EF4-FFF2-40B4-BE49-F238E27FC236}">
                <a16:creationId xmlns:a16="http://schemas.microsoft.com/office/drawing/2014/main" id="{B90C6A90-A0E8-4DAE-8845-6CE641960DF8}"/>
              </a:ext>
            </a:extLst>
          </p:cNvPr>
          <p:cNvGrpSpPr/>
          <p:nvPr userDrawn="1"/>
        </p:nvGrpSpPr>
        <p:grpSpPr>
          <a:xfrm>
            <a:off x="0" y="0"/>
            <a:ext cx="12173895" cy="5026349"/>
            <a:chOff x="59547" y="792474"/>
            <a:chExt cx="12173895" cy="5026349"/>
          </a:xfrm>
        </p:grpSpPr>
        <p:sp>
          <p:nvSpPr>
            <p:cNvPr id="9" name="Freeform: Shape 8">
              <a:extLst>
                <a:ext uri="{FF2B5EF4-FFF2-40B4-BE49-F238E27FC236}">
                  <a16:creationId xmlns:a16="http://schemas.microsoft.com/office/drawing/2014/main" id="{258A2793-5EBE-46CE-8B59-03B3FD843831}"/>
                </a:ext>
              </a:extLst>
            </p:cNvPr>
            <p:cNvSpPr/>
            <p:nvPr/>
          </p:nvSpPr>
          <p:spPr>
            <a:xfrm>
              <a:off x="63213" y="1333910"/>
              <a:ext cx="12170229" cy="4484913"/>
            </a:xfrm>
            <a:custGeom>
              <a:avLst/>
              <a:gdLst>
                <a:gd name="connsiteX0" fmla="*/ 378764 w 12170228"/>
                <a:gd name="connsiteY0" fmla="*/ 0 h 4484913"/>
                <a:gd name="connsiteX1" fmla="*/ 7536541 w 12170228"/>
                <a:gd name="connsiteY1" fmla="*/ 2755846 h 4484913"/>
                <a:gd name="connsiteX2" fmla="*/ 9519505 w 12170228"/>
                <a:gd name="connsiteY2" fmla="*/ 3261792 h 4484913"/>
                <a:gd name="connsiteX3" fmla="*/ 12178276 w 12170228"/>
                <a:gd name="connsiteY3" fmla="*/ 2099286 h 4484913"/>
                <a:gd name="connsiteX4" fmla="*/ 12178276 w 12170228"/>
                <a:gd name="connsiteY4" fmla="*/ 3127876 h 4484913"/>
                <a:gd name="connsiteX5" fmla="*/ 12178276 w 12170228"/>
                <a:gd name="connsiteY5" fmla="*/ 4156445 h 4484913"/>
                <a:gd name="connsiteX6" fmla="*/ 10337588 w 12170228"/>
                <a:gd name="connsiteY6" fmla="*/ 4500238 h 4484913"/>
                <a:gd name="connsiteX7" fmla="*/ 5415330 w 12170228"/>
                <a:gd name="connsiteY7" fmla="*/ 2639130 h 4484913"/>
                <a:gd name="connsiteX8" fmla="*/ 0 w 12170228"/>
                <a:gd name="connsiteY8" fmla="*/ 100525 h 4484913"/>
                <a:gd name="connsiteX9" fmla="*/ 378764 w 12170228"/>
                <a:gd name="connsiteY9" fmla="*/ 0 h 448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0228" h="4484913">
                  <a:moveTo>
                    <a:pt x="378764" y="0"/>
                  </a:moveTo>
                  <a:cubicBezTo>
                    <a:pt x="1035739" y="59"/>
                    <a:pt x="2808310" y="395717"/>
                    <a:pt x="7536541" y="2755846"/>
                  </a:cubicBezTo>
                  <a:cubicBezTo>
                    <a:pt x="8275312" y="3124611"/>
                    <a:pt x="8939645" y="3261792"/>
                    <a:pt x="9519505" y="3261792"/>
                  </a:cubicBezTo>
                  <a:cubicBezTo>
                    <a:pt x="11207118" y="3261792"/>
                    <a:pt x="12178276" y="2099286"/>
                    <a:pt x="12178276" y="2099286"/>
                  </a:cubicBezTo>
                  <a:lnTo>
                    <a:pt x="12178276" y="3127876"/>
                  </a:lnTo>
                  <a:lnTo>
                    <a:pt x="12178276" y="4156445"/>
                  </a:lnTo>
                  <a:cubicBezTo>
                    <a:pt x="12178276" y="4156445"/>
                    <a:pt x="11498592" y="4500238"/>
                    <a:pt x="10337588" y="4500238"/>
                  </a:cubicBezTo>
                  <a:cubicBezTo>
                    <a:pt x="9137677" y="4500238"/>
                    <a:pt x="7423657" y="4132845"/>
                    <a:pt x="5415330" y="2639130"/>
                  </a:cubicBezTo>
                  <a:cubicBezTo>
                    <a:pt x="2345798" y="356093"/>
                    <a:pt x="0" y="100525"/>
                    <a:pt x="0" y="100525"/>
                  </a:cubicBezTo>
                  <a:cubicBezTo>
                    <a:pt x="0" y="100525"/>
                    <a:pt x="47491" y="-30"/>
                    <a:pt x="378764" y="0"/>
                  </a:cubicBezTo>
                </a:path>
              </a:pathLst>
            </a:custGeom>
            <a:solidFill>
              <a:srgbClr val="3AAA35">
                <a:alpha val="66000"/>
              </a:srgbClr>
            </a:solidFill>
            <a:ln w="29029" cap="flat">
              <a:noFill/>
              <a:prstDash val="solid"/>
              <a:miter/>
            </a:ln>
          </p:spPr>
          <p:txBody>
            <a:bodyPr rtlCol="0" anchor="ctr"/>
            <a:lstStyle/>
            <a:p>
              <a:endParaRPr lang="en-US" dirty="0"/>
            </a:p>
          </p:txBody>
        </p:sp>
        <p:sp>
          <p:nvSpPr>
            <p:cNvPr id="10" name="Freeform: Shape 9">
              <a:extLst>
                <a:ext uri="{FF2B5EF4-FFF2-40B4-BE49-F238E27FC236}">
                  <a16:creationId xmlns:a16="http://schemas.microsoft.com/office/drawing/2014/main" id="{B4097380-B214-470B-806A-AB248D21B021}"/>
                </a:ext>
              </a:extLst>
            </p:cNvPr>
            <p:cNvSpPr/>
            <p:nvPr/>
          </p:nvSpPr>
          <p:spPr>
            <a:xfrm>
              <a:off x="6581331" y="792474"/>
              <a:ext cx="5638800" cy="3635828"/>
            </a:xfrm>
            <a:custGeom>
              <a:avLst/>
              <a:gdLst>
                <a:gd name="connsiteX0" fmla="*/ 5660158 w 5638800"/>
                <a:gd name="connsiteY0" fmla="*/ 0 h 3635827"/>
                <a:gd name="connsiteX1" fmla="*/ 5660158 w 5638800"/>
                <a:gd name="connsiteY1" fmla="*/ 2285738 h 3635827"/>
                <a:gd name="connsiteX2" fmla="*/ 2843392 w 5638800"/>
                <a:gd name="connsiteY2" fmla="*/ 3647149 h 3635827"/>
                <a:gd name="connsiteX3" fmla="*/ 2249555 w 5638800"/>
                <a:gd name="connsiteY3" fmla="*/ 3589063 h 3635827"/>
                <a:gd name="connsiteX4" fmla="*/ 0 w 5638800"/>
                <a:gd name="connsiteY4" fmla="*/ 2560646 h 3635827"/>
                <a:gd name="connsiteX5" fmla="*/ 26125 w 5638800"/>
                <a:gd name="connsiteY5" fmla="*/ 2567787 h 3635827"/>
                <a:gd name="connsiteX6" fmla="*/ 1566868 w 5638800"/>
                <a:gd name="connsiteY6" fmla="*/ 2853210 h 3635827"/>
                <a:gd name="connsiteX7" fmla="*/ 5660158 w 5638800"/>
                <a:gd name="connsiteY7" fmla="*/ 0 h 363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8800" h="3635827">
                  <a:moveTo>
                    <a:pt x="5660158" y="0"/>
                  </a:moveTo>
                  <a:lnTo>
                    <a:pt x="5660158" y="2285738"/>
                  </a:lnTo>
                  <a:cubicBezTo>
                    <a:pt x="5660158" y="2285738"/>
                    <a:pt x="4509168" y="3647149"/>
                    <a:pt x="2843392" y="3647149"/>
                  </a:cubicBezTo>
                  <a:cubicBezTo>
                    <a:pt x="2651956" y="3647149"/>
                    <a:pt x="2453662" y="3629188"/>
                    <a:pt x="2249555" y="3589063"/>
                  </a:cubicBezTo>
                  <a:cubicBezTo>
                    <a:pt x="1758522" y="3492572"/>
                    <a:pt x="184469" y="2560755"/>
                    <a:pt x="0" y="2560646"/>
                  </a:cubicBezTo>
                  <a:cubicBezTo>
                    <a:pt x="4137" y="2560646"/>
                    <a:pt x="12736" y="2562932"/>
                    <a:pt x="26125" y="2567787"/>
                  </a:cubicBezTo>
                  <a:cubicBezTo>
                    <a:pt x="580949" y="2767953"/>
                    <a:pt x="1094254" y="2853210"/>
                    <a:pt x="1566868" y="2853210"/>
                  </a:cubicBezTo>
                  <a:cubicBezTo>
                    <a:pt x="4299422" y="2853210"/>
                    <a:pt x="5660158" y="0"/>
                    <a:pt x="5660158" y="0"/>
                  </a:cubicBezTo>
                </a:path>
              </a:pathLst>
            </a:custGeom>
            <a:solidFill>
              <a:srgbClr val="DCC217">
                <a:alpha val="66000"/>
              </a:srgbClr>
            </a:solidFill>
            <a:ln w="2902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CA84C68-9B25-467A-BBC1-E359AF79B2C0}"/>
                </a:ext>
              </a:extLst>
            </p:cNvPr>
            <p:cNvSpPr/>
            <p:nvPr/>
          </p:nvSpPr>
          <p:spPr>
            <a:xfrm>
              <a:off x="59547" y="1533044"/>
              <a:ext cx="4506686" cy="2264228"/>
            </a:xfrm>
            <a:custGeom>
              <a:avLst/>
              <a:gdLst>
                <a:gd name="connsiteX0" fmla="*/ 0 w 4506685"/>
                <a:gd name="connsiteY0" fmla="*/ 0 h 2264227"/>
                <a:gd name="connsiteX1" fmla="*/ 872860 w 4506685"/>
                <a:gd name="connsiteY1" fmla="*/ 262448 h 2264227"/>
                <a:gd name="connsiteX2" fmla="*/ 3080679 w 4506685"/>
                <a:gd name="connsiteY2" fmla="*/ 1318623 h 2264227"/>
                <a:gd name="connsiteX3" fmla="*/ 4011168 w 4506685"/>
                <a:gd name="connsiteY3" fmla="*/ 1920725 h 2264227"/>
                <a:gd name="connsiteX4" fmla="*/ 4518290 w 4506685"/>
                <a:gd name="connsiteY4" fmla="*/ 2271114 h 2264227"/>
                <a:gd name="connsiteX5" fmla="*/ 1929356 w 4506685"/>
                <a:gd name="connsiteY5" fmla="*/ 1406813 h 2264227"/>
                <a:gd name="connsiteX6" fmla="*/ 421843 w 4506685"/>
                <a:gd name="connsiteY6" fmla="*/ 1270842 h 2264227"/>
                <a:gd name="connsiteX7" fmla="*/ 0 w 4506685"/>
                <a:gd name="connsiteY7" fmla="*/ 1283354 h 2264227"/>
                <a:gd name="connsiteX8" fmla="*/ 0 w 4506685"/>
                <a:gd name="connsiteY8" fmla="*/ 641647 h 226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6685" h="2264227">
                  <a:moveTo>
                    <a:pt x="0" y="0"/>
                  </a:moveTo>
                  <a:cubicBezTo>
                    <a:pt x="0" y="0"/>
                    <a:pt x="325206" y="65053"/>
                    <a:pt x="872860" y="262448"/>
                  </a:cubicBezTo>
                  <a:cubicBezTo>
                    <a:pt x="1420542" y="459784"/>
                    <a:pt x="2190707" y="789462"/>
                    <a:pt x="3080679" y="1318623"/>
                  </a:cubicBezTo>
                  <a:cubicBezTo>
                    <a:pt x="3362880" y="1486429"/>
                    <a:pt x="3722283" y="1724564"/>
                    <a:pt x="4011168" y="1920725"/>
                  </a:cubicBezTo>
                  <a:cubicBezTo>
                    <a:pt x="4300010" y="2116907"/>
                    <a:pt x="4518290" y="2271114"/>
                    <a:pt x="4518290" y="2271114"/>
                  </a:cubicBezTo>
                  <a:cubicBezTo>
                    <a:pt x="4518290" y="2271114"/>
                    <a:pt x="2871303" y="1584792"/>
                    <a:pt x="1929356" y="1406813"/>
                  </a:cubicBezTo>
                  <a:cubicBezTo>
                    <a:pt x="1334850" y="1294501"/>
                    <a:pt x="781971" y="1270842"/>
                    <a:pt x="421843" y="1270842"/>
                  </a:cubicBezTo>
                  <a:cubicBezTo>
                    <a:pt x="159889" y="1270842"/>
                    <a:pt x="0" y="1283354"/>
                    <a:pt x="0" y="1283354"/>
                  </a:cubicBezTo>
                  <a:lnTo>
                    <a:pt x="0" y="641647"/>
                  </a:lnTo>
                  <a:close/>
                </a:path>
              </a:pathLst>
            </a:custGeom>
            <a:solidFill>
              <a:srgbClr val="E81C26">
                <a:alpha val="66000"/>
              </a:srgbClr>
            </a:solidFill>
            <a:ln w="29029" cap="flat">
              <a:noFill/>
              <a:prstDash val="solid"/>
              <a:miter/>
            </a:ln>
          </p:spPr>
          <p:txBody>
            <a:bodyPr rtlCol="0" anchor="ctr"/>
            <a:lstStyle/>
            <a:p>
              <a:endParaRPr lang="en-US"/>
            </a:p>
          </p:txBody>
        </p:sp>
      </p:grpSp>
      <p:pic>
        <p:nvPicPr>
          <p:cNvPr id="12" name="Picture 11">
            <a:extLst>
              <a:ext uri="{FF2B5EF4-FFF2-40B4-BE49-F238E27FC236}">
                <a16:creationId xmlns:a16="http://schemas.microsoft.com/office/drawing/2014/main" id="{AEA35A03-C097-4F18-8BB8-B2B944E9524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1849" y="5479268"/>
            <a:ext cx="872590" cy="731520"/>
          </a:xfrm>
          <a:prstGeom prst="rect">
            <a:avLst/>
          </a:prstGeom>
        </p:spPr>
      </p:pic>
      <p:pic>
        <p:nvPicPr>
          <p:cNvPr id="13" name="Picture 12">
            <a:extLst>
              <a:ext uri="{FF2B5EF4-FFF2-40B4-BE49-F238E27FC236}">
                <a16:creationId xmlns:a16="http://schemas.microsoft.com/office/drawing/2014/main" id="{41771A4C-B10B-4A3B-A48D-8D595B0452F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9901" b="30186"/>
          <a:stretch/>
        </p:blipFill>
        <p:spPr>
          <a:xfrm>
            <a:off x="1861688" y="5479268"/>
            <a:ext cx="3238144" cy="731520"/>
          </a:xfrm>
          <a:prstGeom prst="rect">
            <a:avLst/>
          </a:prstGeom>
        </p:spPr>
      </p:pic>
      <p:pic>
        <p:nvPicPr>
          <p:cNvPr id="14" name="Picture 13">
            <a:extLst>
              <a:ext uri="{FF2B5EF4-FFF2-40B4-BE49-F238E27FC236}">
                <a16:creationId xmlns:a16="http://schemas.microsoft.com/office/drawing/2014/main" id="{1AB145DE-621F-4A2E-871C-F4AEE434FD72}"/>
              </a:ext>
            </a:extLst>
          </p:cNvPr>
          <p:cNvPicPr>
            <a:picLocks noChangeAspect="1"/>
          </p:cNvPicPr>
          <p:nvPr userDrawn="1"/>
        </p:nvPicPr>
        <p:blipFill>
          <a:blip r:embed="rId6"/>
          <a:stretch>
            <a:fillRect/>
          </a:stretch>
        </p:blipFill>
        <p:spPr>
          <a:xfrm>
            <a:off x="5607081" y="5479268"/>
            <a:ext cx="1727632" cy="731520"/>
          </a:xfrm>
          <a:prstGeom prst="rect">
            <a:avLst/>
          </a:prstGeom>
        </p:spPr>
      </p:pic>
      <p:pic>
        <p:nvPicPr>
          <p:cNvPr id="15" name="Picture 14">
            <a:extLst>
              <a:ext uri="{FF2B5EF4-FFF2-40B4-BE49-F238E27FC236}">
                <a16:creationId xmlns:a16="http://schemas.microsoft.com/office/drawing/2014/main" id="{39A00261-DDB6-4041-9CBA-7CC3C3F7383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867362" y="5458957"/>
            <a:ext cx="361244" cy="731520"/>
          </a:xfrm>
          <a:prstGeom prst="rect">
            <a:avLst/>
          </a:prstGeom>
        </p:spPr>
      </p:pic>
      <p:pic>
        <p:nvPicPr>
          <p:cNvPr id="16" name="Picture 15">
            <a:extLst>
              <a:ext uri="{FF2B5EF4-FFF2-40B4-BE49-F238E27FC236}">
                <a16:creationId xmlns:a16="http://schemas.microsoft.com/office/drawing/2014/main" id="{C1CD7EB4-22A5-4F8C-AF04-18D23A12D4D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974624" y="5455009"/>
            <a:ext cx="321646" cy="731520"/>
          </a:xfrm>
          <a:prstGeom prst="rect">
            <a:avLst/>
          </a:prstGeom>
        </p:spPr>
      </p:pic>
      <p:pic>
        <p:nvPicPr>
          <p:cNvPr id="17" name="Picture 16">
            <a:extLst>
              <a:ext uri="{FF2B5EF4-FFF2-40B4-BE49-F238E27FC236}">
                <a16:creationId xmlns:a16="http://schemas.microsoft.com/office/drawing/2014/main" id="{CCEC5772-4CFD-42E1-BC30-909AA656EF8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803519" y="5565649"/>
            <a:ext cx="881232" cy="502344"/>
          </a:xfrm>
          <a:prstGeom prst="rect">
            <a:avLst/>
          </a:prstGeom>
        </p:spPr>
      </p:pic>
      <p:pic>
        <p:nvPicPr>
          <p:cNvPr id="18" name="Picture 17">
            <a:extLst>
              <a:ext uri="{FF2B5EF4-FFF2-40B4-BE49-F238E27FC236}">
                <a16:creationId xmlns:a16="http://schemas.microsoft.com/office/drawing/2014/main" id="{6F7B1D65-7E4C-4A50-97D3-2FC5E13EA36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735855" y="5455009"/>
            <a:ext cx="731520" cy="731520"/>
          </a:xfrm>
          <a:prstGeom prst="rect">
            <a:avLst/>
          </a:prstGeom>
        </p:spPr>
      </p:pic>
      <p:sp>
        <p:nvSpPr>
          <p:cNvPr id="2" name="Title 1">
            <a:extLst>
              <a:ext uri="{FF2B5EF4-FFF2-40B4-BE49-F238E27FC236}">
                <a16:creationId xmlns:a16="http://schemas.microsoft.com/office/drawing/2014/main" id="{8DEC77AF-73DB-4C5F-ABBF-AEAC476172A7}"/>
              </a:ext>
            </a:extLst>
          </p:cNvPr>
          <p:cNvSpPr>
            <a:spLocks noGrp="1"/>
          </p:cNvSpPr>
          <p:nvPr>
            <p:ph type="ctrTitle" hasCustomPrompt="1"/>
          </p:nvPr>
        </p:nvSpPr>
        <p:spPr>
          <a:xfrm>
            <a:off x="838200" y="2641601"/>
            <a:ext cx="10515600" cy="868362"/>
          </a:xfrm>
        </p:spPr>
        <p:txBody>
          <a:bodyPr anchor="b">
            <a:normAutofit/>
          </a:bodyPr>
          <a:lstStyle>
            <a:lvl1pPr algn="ctr">
              <a:defRPr lang="en-US" sz="4000" b="1" kern="1200" dirty="0">
                <a:solidFill>
                  <a:srgbClr val="002060"/>
                </a:solidFill>
                <a:latin typeface="Cambria" panose="02040503050406030204" pitchFamily="18" charset="0"/>
                <a:ea typeface="Cambria" panose="02040503050406030204" pitchFamily="18" charset="0"/>
                <a:cs typeface="+mj-cs"/>
              </a:defRPr>
            </a:lvl1pPr>
          </a:lstStyle>
          <a:p>
            <a:r>
              <a:rPr lang="en-US" dirty="0"/>
              <a:t>Click to insert presentation title</a:t>
            </a:r>
          </a:p>
        </p:txBody>
      </p:sp>
      <p:sp>
        <p:nvSpPr>
          <p:cNvPr id="3" name="Subtitle 2">
            <a:extLst>
              <a:ext uri="{FF2B5EF4-FFF2-40B4-BE49-F238E27FC236}">
                <a16:creationId xmlns:a16="http://schemas.microsoft.com/office/drawing/2014/main" id="{642C9DC0-32FD-42EA-80D7-03DBEC4453BB}"/>
              </a:ext>
            </a:extLst>
          </p:cNvPr>
          <p:cNvSpPr>
            <a:spLocks noGrp="1"/>
          </p:cNvSpPr>
          <p:nvPr>
            <p:ph type="subTitle" idx="1" hasCustomPrompt="1"/>
          </p:nvPr>
        </p:nvSpPr>
        <p:spPr>
          <a:xfrm>
            <a:off x="838200" y="3602038"/>
            <a:ext cx="10515600" cy="732761"/>
          </a:xfrm>
        </p:spPr>
        <p:txBody>
          <a:bodyPr/>
          <a:lstStyle>
            <a:lvl1pPr marL="0" indent="0" algn="ctr">
              <a:buNone/>
              <a:defRPr sz="2000">
                <a:solidFill>
                  <a:srgbClr val="3870BF"/>
                </a:solidFill>
                <a:latin typeface="Cambria" panose="02040503050406030204" pitchFamily="18" charset="0"/>
                <a:ea typeface="Cambria" panose="0204050305040603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insert presentation subtitle</a:t>
            </a:r>
          </a:p>
        </p:txBody>
      </p:sp>
      <p:sp>
        <p:nvSpPr>
          <p:cNvPr id="22" name="TextBox 21">
            <a:extLst>
              <a:ext uri="{FF2B5EF4-FFF2-40B4-BE49-F238E27FC236}">
                <a16:creationId xmlns:a16="http://schemas.microsoft.com/office/drawing/2014/main" id="{DB87A9DE-D68A-4F1E-825E-B2832662F59A}"/>
              </a:ext>
            </a:extLst>
          </p:cNvPr>
          <p:cNvSpPr txBox="1"/>
          <p:nvPr userDrawn="1"/>
        </p:nvSpPr>
        <p:spPr>
          <a:xfrm>
            <a:off x="1048307" y="88933"/>
            <a:ext cx="10845178" cy="338554"/>
          </a:xfrm>
          <a:prstGeom prst="rect">
            <a:avLst/>
          </a:prstGeom>
          <a:noFill/>
        </p:spPr>
        <p:txBody>
          <a:bodyPr wrap="square" rtlCol="0">
            <a:spAutoFit/>
          </a:bodyPr>
          <a:lstStyle/>
          <a:p>
            <a:pPr algn="ctr"/>
            <a:r>
              <a:rPr lang="en-US" sz="1600" b="0" dirty="0" err="1">
                <a:solidFill>
                  <a:srgbClr val="3AAA35"/>
                </a:solidFill>
                <a:effectLst/>
                <a:latin typeface="Mangal" panose="02040503050203030202" pitchFamily="18" charset="0"/>
                <a:ea typeface="Times New Roman" panose="02020603050405020304" pitchFamily="18" charset="0"/>
              </a:rPr>
              <a:t>स्वास्थ्यजन्य</a:t>
            </a:r>
            <a:r>
              <a:rPr lang="en-US" sz="1600" b="0" dirty="0">
                <a:solidFill>
                  <a:srgbClr val="3AAA35"/>
                </a:solidFill>
                <a:effectLst/>
                <a:latin typeface="Mangal" panose="02040503050203030202" pitchFamily="18" charset="0"/>
                <a:ea typeface="Times New Roman" panose="02020603050405020304" pitchFamily="18" charset="0"/>
              </a:rPr>
              <a:t> </a:t>
            </a:r>
            <a:r>
              <a:rPr lang="en-US" sz="1600" b="0" dirty="0" err="1">
                <a:solidFill>
                  <a:srgbClr val="3AAA35"/>
                </a:solidFill>
                <a:effectLst/>
                <a:latin typeface="Mangal" panose="02040503050203030202" pitchFamily="18" charset="0"/>
                <a:ea typeface="Times New Roman" panose="02020603050405020304" pitchFamily="18" charset="0"/>
              </a:rPr>
              <a:t>फोहोरमैलाको</a:t>
            </a:r>
            <a:r>
              <a:rPr lang="en-US" sz="1600" b="0" dirty="0">
                <a:solidFill>
                  <a:srgbClr val="3AAA35"/>
                </a:solidFill>
                <a:effectLst/>
                <a:latin typeface="Mangal" panose="02040503050203030202" pitchFamily="18" charset="0"/>
                <a:ea typeface="Times New Roman" panose="02020603050405020304" pitchFamily="18" charset="0"/>
              </a:rPr>
              <a:t> </a:t>
            </a:r>
            <a:r>
              <a:rPr lang="en-US" sz="1600" b="0" dirty="0" err="1">
                <a:solidFill>
                  <a:srgbClr val="3AAA35"/>
                </a:solidFill>
                <a:effectLst/>
                <a:latin typeface="Mangal" panose="02040503050203030202" pitchFamily="18" charset="0"/>
                <a:ea typeface="Times New Roman" panose="02020603050405020304" pitchFamily="18" charset="0"/>
              </a:rPr>
              <a:t>एकीकृत</a:t>
            </a:r>
            <a:r>
              <a:rPr lang="en-US" sz="1600" b="0" dirty="0">
                <a:solidFill>
                  <a:srgbClr val="3AAA35"/>
                </a:solidFill>
                <a:effectLst/>
                <a:latin typeface="Mangal" panose="02040503050203030202" pitchFamily="18" charset="0"/>
                <a:ea typeface="Times New Roman" panose="02020603050405020304" pitchFamily="18" charset="0"/>
              </a:rPr>
              <a:t> </a:t>
            </a:r>
            <a:r>
              <a:rPr lang="en-US" sz="1600" b="0" dirty="0" err="1">
                <a:solidFill>
                  <a:srgbClr val="3AAA35"/>
                </a:solidFill>
                <a:effectLst/>
                <a:latin typeface="Mangal" panose="02040503050203030202" pitchFamily="18" charset="0"/>
                <a:ea typeface="Times New Roman" panose="02020603050405020304" pitchFamily="18" charset="0"/>
              </a:rPr>
              <a:t>व्यवस्थापन</a:t>
            </a:r>
            <a:r>
              <a:rPr lang="en-US" sz="1600" b="0" dirty="0">
                <a:solidFill>
                  <a:srgbClr val="3AAA35"/>
                </a:solidFill>
                <a:effectLst/>
                <a:latin typeface="Mangal" panose="02040503050203030202" pitchFamily="18" charset="0"/>
                <a:ea typeface="Times New Roman" panose="02020603050405020304" pitchFamily="18" charset="0"/>
              </a:rPr>
              <a:t> </a:t>
            </a:r>
            <a:r>
              <a:rPr lang="en-US" sz="1600" b="0" dirty="0" err="1">
                <a:solidFill>
                  <a:srgbClr val="3AAA35"/>
                </a:solidFill>
                <a:effectLst/>
                <a:latin typeface="Mangal" panose="02040503050203030202" pitchFamily="18" charset="0"/>
                <a:ea typeface="Times New Roman" panose="02020603050405020304" pitchFamily="18" charset="0"/>
              </a:rPr>
              <a:t>तथा</a:t>
            </a:r>
            <a:r>
              <a:rPr lang="en-US" sz="1600" b="0" dirty="0">
                <a:solidFill>
                  <a:srgbClr val="3AAA35"/>
                </a:solidFill>
                <a:effectLst/>
                <a:latin typeface="Mangal" panose="02040503050203030202" pitchFamily="18" charset="0"/>
                <a:ea typeface="Times New Roman" panose="02020603050405020304" pitchFamily="18" charset="0"/>
              </a:rPr>
              <a:t> </a:t>
            </a:r>
            <a:r>
              <a:rPr lang="en-US" sz="1600" b="0" dirty="0" err="1">
                <a:solidFill>
                  <a:srgbClr val="3AAA35"/>
                </a:solidFill>
                <a:effectLst/>
                <a:latin typeface="Mangal" panose="02040503050203030202" pitchFamily="18" charset="0"/>
                <a:ea typeface="Times New Roman" panose="02020603050405020304" pitchFamily="18" charset="0"/>
              </a:rPr>
              <a:t>स्वास्थ्य</a:t>
            </a:r>
            <a:r>
              <a:rPr lang="en-US" sz="1600" b="0" dirty="0">
                <a:solidFill>
                  <a:srgbClr val="3AAA35"/>
                </a:solidFill>
                <a:effectLst/>
                <a:latin typeface="Mangal" panose="02040503050203030202" pitchFamily="18" charset="0"/>
                <a:ea typeface="Times New Roman" panose="02020603050405020304" pitchFamily="18" charset="0"/>
              </a:rPr>
              <a:t> </a:t>
            </a:r>
            <a:r>
              <a:rPr lang="en-US" sz="1600" b="0" dirty="0" err="1">
                <a:solidFill>
                  <a:srgbClr val="3AAA35"/>
                </a:solidFill>
                <a:effectLst/>
                <a:latin typeface="Mangal" panose="02040503050203030202" pitchFamily="18" charset="0"/>
                <a:ea typeface="Times New Roman" panose="02020603050405020304" pitchFamily="18" charset="0"/>
              </a:rPr>
              <a:t>संस्थाहरुमा</a:t>
            </a:r>
            <a:r>
              <a:rPr lang="en-US" sz="1600" b="0" dirty="0">
                <a:solidFill>
                  <a:srgbClr val="3AAA35"/>
                </a:solidFill>
                <a:effectLst/>
                <a:latin typeface="Mangal" panose="02040503050203030202" pitchFamily="18" charset="0"/>
                <a:ea typeface="Times New Roman" panose="02020603050405020304" pitchFamily="18" charset="0"/>
              </a:rPr>
              <a:t> </a:t>
            </a:r>
            <a:r>
              <a:rPr lang="en-US" sz="1600" b="0" dirty="0" err="1">
                <a:solidFill>
                  <a:srgbClr val="3AAA35"/>
                </a:solidFill>
                <a:effectLst/>
                <a:latin typeface="Mangal" panose="02040503050203030202" pitchFamily="18" charset="0"/>
                <a:ea typeface="Times New Roman" panose="02020603050405020304" pitchFamily="18" charset="0"/>
              </a:rPr>
              <a:t>खानेपानी</a:t>
            </a:r>
            <a:r>
              <a:rPr lang="en-US" sz="1600" b="0" dirty="0">
                <a:solidFill>
                  <a:srgbClr val="3AAA35"/>
                </a:solidFill>
                <a:effectLst/>
                <a:latin typeface="Mangal" panose="02040503050203030202" pitchFamily="18" charset="0"/>
                <a:ea typeface="Times New Roman" panose="02020603050405020304" pitchFamily="18" charset="0"/>
              </a:rPr>
              <a:t>, </a:t>
            </a:r>
            <a:r>
              <a:rPr lang="en-US" sz="1600" b="0" dirty="0" err="1">
                <a:solidFill>
                  <a:srgbClr val="3AAA35"/>
                </a:solidFill>
                <a:effectLst/>
                <a:latin typeface="Mangal" panose="02040503050203030202" pitchFamily="18" charset="0"/>
                <a:ea typeface="Times New Roman" panose="02020603050405020304" pitchFamily="18" charset="0"/>
              </a:rPr>
              <a:t>सरसफाईसम्बन्धि</a:t>
            </a:r>
            <a:r>
              <a:rPr lang="en-US" sz="1600" b="0" dirty="0">
                <a:solidFill>
                  <a:srgbClr val="3AAA35"/>
                </a:solidFill>
                <a:effectLst/>
                <a:latin typeface="Mangal" panose="02040503050203030202" pitchFamily="18" charset="0"/>
                <a:ea typeface="Times New Roman" panose="02020603050405020304" pitchFamily="18" charset="0"/>
              </a:rPr>
              <a:t> </a:t>
            </a:r>
            <a:r>
              <a:rPr lang="en-US" sz="1600" b="0" dirty="0" err="1">
                <a:solidFill>
                  <a:srgbClr val="3AAA35"/>
                </a:solidFill>
                <a:effectLst/>
                <a:latin typeface="Mangal" panose="02040503050203030202" pitchFamily="18" charset="0"/>
                <a:ea typeface="Times New Roman" panose="02020603050405020304" pitchFamily="18" charset="0"/>
              </a:rPr>
              <a:t>राष्ट्रिय</a:t>
            </a:r>
            <a:r>
              <a:rPr lang="en-US" sz="1600" b="0" dirty="0">
                <a:solidFill>
                  <a:srgbClr val="3AAA35"/>
                </a:solidFill>
                <a:effectLst/>
                <a:latin typeface="Mangal" panose="02040503050203030202" pitchFamily="18" charset="0"/>
                <a:ea typeface="Times New Roman" panose="02020603050405020304" pitchFamily="18" charset="0"/>
              </a:rPr>
              <a:t> </a:t>
            </a:r>
            <a:r>
              <a:rPr lang="en-US" sz="1600" b="0" dirty="0" err="1">
                <a:solidFill>
                  <a:srgbClr val="3AAA35"/>
                </a:solidFill>
                <a:effectLst/>
                <a:latin typeface="Mangal" panose="02040503050203030202" pitchFamily="18" charset="0"/>
                <a:ea typeface="Times New Roman" panose="02020603050405020304" pitchFamily="18" charset="0"/>
              </a:rPr>
              <a:t>कार्यशाला</a:t>
            </a:r>
            <a:r>
              <a:rPr lang="en-US" sz="1600" b="0" dirty="0">
                <a:solidFill>
                  <a:srgbClr val="3AAA35"/>
                </a:solidFill>
                <a:effectLst/>
                <a:latin typeface="Mangal" panose="02040503050203030202" pitchFamily="18" charset="0"/>
                <a:ea typeface="Times New Roman" panose="02020603050405020304" pitchFamily="18" charset="0"/>
              </a:rPr>
              <a:t> </a:t>
            </a:r>
            <a:r>
              <a:rPr lang="en-US" sz="1600" b="0" dirty="0" err="1">
                <a:solidFill>
                  <a:srgbClr val="3AAA35"/>
                </a:solidFill>
                <a:effectLst/>
                <a:latin typeface="Mangal" panose="02040503050203030202" pitchFamily="18" charset="0"/>
                <a:ea typeface="Times New Roman" panose="02020603050405020304" pitchFamily="18" charset="0"/>
              </a:rPr>
              <a:t>गोष्ठी</a:t>
            </a:r>
            <a:endParaRPr lang="en-US" sz="1600" b="0" dirty="0">
              <a:solidFill>
                <a:srgbClr val="3AAA35"/>
              </a:solidFill>
            </a:endParaRPr>
          </a:p>
        </p:txBody>
      </p:sp>
      <p:sp>
        <p:nvSpPr>
          <p:cNvPr id="27" name="Text Placeholder 26">
            <a:extLst>
              <a:ext uri="{FF2B5EF4-FFF2-40B4-BE49-F238E27FC236}">
                <a16:creationId xmlns:a16="http://schemas.microsoft.com/office/drawing/2014/main" id="{C8E4183F-DC2A-4662-AD53-A50D33C99072}"/>
              </a:ext>
            </a:extLst>
          </p:cNvPr>
          <p:cNvSpPr>
            <a:spLocks noGrp="1"/>
          </p:cNvSpPr>
          <p:nvPr>
            <p:ph type="body" sz="quarter" idx="13" hasCustomPrompt="1"/>
          </p:nvPr>
        </p:nvSpPr>
        <p:spPr>
          <a:xfrm>
            <a:off x="828437" y="4701285"/>
            <a:ext cx="7653793" cy="795690"/>
          </a:xfrm>
        </p:spPr>
        <p:txBody>
          <a:bodyPr>
            <a:noAutofit/>
          </a:bodyPr>
          <a:lstStyle>
            <a:lvl1pPr marL="0" indent="0" algn="l">
              <a:buNone/>
              <a:defRPr sz="1400">
                <a:solidFill>
                  <a:srgbClr val="3870BF"/>
                </a:solidFill>
              </a:defRPr>
            </a:lvl1pPr>
          </a:lstStyle>
          <a:p>
            <a:pPr lvl="0"/>
            <a:r>
              <a:rPr lang="en-US" dirty="0"/>
              <a:t>Click to insert: speaker name</a:t>
            </a:r>
          </a:p>
          <a:p>
            <a:pPr lvl="0"/>
            <a:r>
              <a:rPr lang="en-US" dirty="0"/>
              <a:t>Speaker organization</a:t>
            </a:r>
          </a:p>
        </p:txBody>
      </p:sp>
      <p:sp>
        <p:nvSpPr>
          <p:cNvPr id="21" name="Rectangle 20">
            <a:extLst>
              <a:ext uri="{FF2B5EF4-FFF2-40B4-BE49-F238E27FC236}">
                <a16:creationId xmlns:a16="http://schemas.microsoft.com/office/drawing/2014/main" id="{756260B8-2212-40D9-BC97-9E8018FF8FC0}"/>
              </a:ext>
            </a:extLst>
          </p:cNvPr>
          <p:cNvSpPr/>
          <p:nvPr userDrawn="1"/>
        </p:nvSpPr>
        <p:spPr>
          <a:xfrm>
            <a:off x="3198624" y="888703"/>
            <a:ext cx="4954775" cy="830997"/>
          </a:xfrm>
          <a:prstGeom prst="rect">
            <a:avLst/>
          </a:prstGeom>
        </p:spPr>
        <p:txBody>
          <a:bodyPr wrap="square">
            <a:spAutoFit/>
          </a:bodyPr>
          <a:lstStyle/>
          <a:p>
            <a:pPr algn="ctr"/>
            <a:r>
              <a:rPr lang="ne-NP" sz="2000" b="1" dirty="0">
                <a:solidFill>
                  <a:srgbClr val="3AAA35"/>
                </a:solidFill>
                <a:effectLst/>
                <a:latin typeface="Times New Roman" panose="02020603050405020304" pitchFamily="18" charset="0"/>
                <a:ea typeface="Calibri" panose="020F0502020204030204" pitchFamily="34" charset="0"/>
                <a:cs typeface="+mn-cs"/>
              </a:rPr>
              <a:t>“</a:t>
            </a:r>
            <a:r>
              <a:rPr lang="en-US" sz="2400" b="1" dirty="0" err="1">
                <a:solidFill>
                  <a:srgbClr val="3AAA35"/>
                </a:solidFill>
                <a:effectLst/>
                <a:latin typeface="Mangal" panose="02040503050203030202" pitchFamily="18" charset="0"/>
                <a:ea typeface="Times New Roman" panose="02020603050405020304" pitchFamily="18" charset="0"/>
              </a:rPr>
              <a:t>स्वास्थ्य</a:t>
            </a:r>
            <a:r>
              <a:rPr lang="ne-NP" sz="2400" b="1" dirty="0">
                <a:solidFill>
                  <a:srgbClr val="3AAA35"/>
                </a:solidFill>
                <a:effectLst/>
                <a:latin typeface="Mangal" panose="02040503050203030202" pitchFamily="18" charset="0"/>
                <a:ea typeface="Times New Roman" panose="02020603050405020304" pitchFamily="18" charset="0"/>
              </a:rPr>
              <a:t> नेपालका </a:t>
            </a:r>
            <a:endParaRPr lang="en-US" sz="2400" b="1" dirty="0">
              <a:solidFill>
                <a:srgbClr val="3AAA35"/>
              </a:solidFill>
              <a:effectLst/>
              <a:latin typeface="Mangal" panose="02040503050203030202" pitchFamily="18" charset="0"/>
              <a:ea typeface="Times New Roman" panose="02020603050405020304" pitchFamily="18" charset="0"/>
            </a:endParaRPr>
          </a:p>
          <a:p>
            <a:pPr algn="ctr"/>
            <a:r>
              <a:rPr lang="ne-NP" sz="2400" b="1" dirty="0">
                <a:solidFill>
                  <a:srgbClr val="3AAA35"/>
                </a:solidFill>
                <a:effectLst/>
                <a:latin typeface="Mangal" panose="02040503050203030202" pitchFamily="18" charset="0"/>
                <a:ea typeface="Times New Roman" panose="02020603050405020304" pitchFamily="18" charset="0"/>
              </a:rPr>
              <a:t>लागि सँग सँगै” </a:t>
            </a:r>
            <a:endParaRPr lang="en-US" sz="2400" dirty="0">
              <a:solidFill>
                <a:srgbClr val="3AAA35"/>
              </a:solidFill>
            </a:endParaRPr>
          </a:p>
        </p:txBody>
      </p:sp>
      <p:sp>
        <p:nvSpPr>
          <p:cNvPr id="23" name="TextBox 22">
            <a:extLst>
              <a:ext uri="{FF2B5EF4-FFF2-40B4-BE49-F238E27FC236}">
                <a16:creationId xmlns:a16="http://schemas.microsoft.com/office/drawing/2014/main" id="{FBBF86F3-3DB5-4BD0-BEF3-F52B5BC7975F}"/>
              </a:ext>
            </a:extLst>
          </p:cNvPr>
          <p:cNvSpPr txBox="1"/>
          <p:nvPr userDrawn="1"/>
        </p:nvSpPr>
        <p:spPr>
          <a:xfrm>
            <a:off x="595331" y="466802"/>
            <a:ext cx="11751129" cy="307777"/>
          </a:xfrm>
          <a:prstGeom prst="rect">
            <a:avLst/>
          </a:prstGeom>
          <a:noFill/>
        </p:spPr>
        <p:txBody>
          <a:bodyPr wrap="square" rtlCol="0">
            <a:spAutoFit/>
          </a:bodyPr>
          <a:lstStyle/>
          <a:p>
            <a:pPr algn="ctr"/>
            <a:r>
              <a:rPr lang="en-US" sz="1400" b="0" dirty="0">
                <a:solidFill>
                  <a:srgbClr val="3870BF"/>
                </a:solidFill>
              </a:rPr>
              <a:t>National Workshop on  Integrated Healthcare Waste Management (IHCWM) and Water Sanitation &amp; Hygiene (WASH) in Healthcare Facilities</a:t>
            </a:r>
          </a:p>
        </p:txBody>
      </p:sp>
      <p:sp>
        <p:nvSpPr>
          <p:cNvPr id="24" name="Footer Placeholder 4">
            <a:extLst>
              <a:ext uri="{FF2B5EF4-FFF2-40B4-BE49-F238E27FC236}">
                <a16:creationId xmlns:a16="http://schemas.microsoft.com/office/drawing/2014/main" id="{85BA7C13-E06C-4257-A2CA-E02C98510032}"/>
              </a:ext>
            </a:extLst>
          </p:cNvPr>
          <p:cNvSpPr>
            <a:spLocks noGrp="1"/>
          </p:cNvSpPr>
          <p:nvPr>
            <p:ph type="ftr" sz="quarter" idx="3"/>
          </p:nvPr>
        </p:nvSpPr>
        <p:spPr>
          <a:xfrm>
            <a:off x="2084173" y="6356350"/>
            <a:ext cx="8023654" cy="365125"/>
          </a:xfrm>
          <a:prstGeom prst="rect">
            <a:avLst/>
          </a:prstGeom>
        </p:spPr>
        <p:txBody>
          <a:bodyPr vert="horz" lIns="91440" tIns="45720" rIns="91440" bIns="45720" rtlCol="0" anchor="ctr"/>
          <a:lstStyle>
            <a:lvl1pPr algn="ctr">
              <a:defRPr sz="1200">
                <a:solidFill>
                  <a:srgbClr val="002060"/>
                </a:solidFill>
                <a:latin typeface="Cambria" panose="02040503050406030204" pitchFamily="18" charset="0"/>
                <a:ea typeface="Cambria" panose="02040503050406030204" pitchFamily="18" charset="0"/>
              </a:defRPr>
            </a:lvl1pPr>
          </a:lstStyle>
          <a:p>
            <a:r>
              <a:rPr lang="en-US"/>
              <a:t>Menstrual hygiene management - Thérèse Mahon and Jan-Christoph Schlenk </a:t>
            </a:r>
            <a:endParaRPr lang="en-US" dirty="0"/>
          </a:p>
        </p:txBody>
      </p:sp>
      <p:sp>
        <p:nvSpPr>
          <p:cNvPr id="25" name="Date Placeholder 3">
            <a:extLst>
              <a:ext uri="{FF2B5EF4-FFF2-40B4-BE49-F238E27FC236}">
                <a16:creationId xmlns:a16="http://schemas.microsoft.com/office/drawing/2014/main" id="{57E8C13A-2C6E-4187-9E55-E6DF37446DE8}"/>
              </a:ext>
            </a:extLst>
          </p:cNvPr>
          <p:cNvSpPr>
            <a:spLocks noGrp="1"/>
          </p:cNvSpPr>
          <p:nvPr>
            <p:ph type="dt" sz="half" idx="2"/>
          </p:nvPr>
        </p:nvSpPr>
        <p:spPr>
          <a:xfrm>
            <a:off x="838200" y="6356350"/>
            <a:ext cx="1077097" cy="365125"/>
          </a:xfrm>
          <a:prstGeom prst="rect">
            <a:avLst/>
          </a:prstGeom>
        </p:spPr>
        <p:txBody>
          <a:bodyPr vert="horz" lIns="91440" tIns="45720" rIns="91440" bIns="45720" rtlCol="0" anchor="ctr"/>
          <a:lstStyle>
            <a:lvl1pPr algn="l">
              <a:defRPr sz="1200">
                <a:solidFill>
                  <a:srgbClr val="002060"/>
                </a:solidFill>
                <a:latin typeface="Cambria" panose="02040503050406030204" pitchFamily="18" charset="0"/>
                <a:ea typeface="Cambria" panose="02040503050406030204" pitchFamily="18" charset="0"/>
              </a:defRPr>
            </a:lvl1pPr>
          </a:lstStyle>
          <a:p>
            <a:r>
              <a:rPr lang="en-US"/>
              <a:t>12/11/2019</a:t>
            </a:r>
            <a:endParaRPr lang="en-US" dirty="0"/>
          </a:p>
        </p:txBody>
      </p:sp>
      <p:sp>
        <p:nvSpPr>
          <p:cNvPr id="26" name="Slide Number Placeholder 5">
            <a:extLst>
              <a:ext uri="{FF2B5EF4-FFF2-40B4-BE49-F238E27FC236}">
                <a16:creationId xmlns:a16="http://schemas.microsoft.com/office/drawing/2014/main" id="{FE735B81-4CAB-474F-9A02-AC1BDB47939B}"/>
              </a:ext>
            </a:extLst>
          </p:cNvPr>
          <p:cNvSpPr>
            <a:spLocks noGrp="1"/>
          </p:cNvSpPr>
          <p:nvPr>
            <p:ph type="sldNum" sz="quarter" idx="4"/>
          </p:nvPr>
        </p:nvSpPr>
        <p:spPr>
          <a:xfrm>
            <a:off x="10429103" y="6356350"/>
            <a:ext cx="924697" cy="365125"/>
          </a:xfrm>
          <a:prstGeom prst="rect">
            <a:avLst/>
          </a:prstGeom>
        </p:spPr>
        <p:txBody>
          <a:bodyPr vert="horz" lIns="91440" tIns="45720" rIns="91440" bIns="45720" rtlCol="0" anchor="ctr"/>
          <a:lstStyle>
            <a:lvl1pPr algn="r">
              <a:defRPr sz="1200">
                <a:solidFill>
                  <a:srgbClr val="002060"/>
                </a:solidFill>
                <a:latin typeface="Cambria" panose="02040503050406030204" pitchFamily="18" charset="0"/>
                <a:ea typeface="Cambria" panose="02040503050406030204" pitchFamily="18" charset="0"/>
              </a:defRPr>
            </a:lvl1pPr>
          </a:lstStyle>
          <a:p>
            <a:fld id="{19D45C30-91B6-4D37-B3EC-98C0C4E45E7F}" type="slidenum">
              <a:rPr lang="en-US" smtClean="0"/>
              <a:pPr/>
              <a:t>‹#›</a:t>
            </a:fld>
            <a:endParaRPr lang="en-US" dirty="0"/>
          </a:p>
        </p:txBody>
      </p:sp>
    </p:spTree>
    <p:extLst>
      <p:ext uri="{BB962C8B-B14F-4D97-AF65-F5344CB8AC3E}">
        <p14:creationId xmlns:p14="http://schemas.microsoft.com/office/powerpoint/2010/main" val="2864042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F7AD513A-1A41-4EF5-BCA3-AEE24A71AF95}"/>
              </a:ext>
            </a:extLst>
          </p:cNvPr>
          <p:cNvGrpSpPr/>
          <p:nvPr userDrawn="1"/>
        </p:nvGrpSpPr>
        <p:grpSpPr>
          <a:xfrm>
            <a:off x="10469462" y="6276839"/>
            <a:ext cx="884338" cy="365125"/>
            <a:chOff x="18105" y="-5683"/>
            <a:chExt cx="12173895" cy="5026349"/>
          </a:xfrm>
        </p:grpSpPr>
        <p:sp>
          <p:nvSpPr>
            <p:cNvPr id="17" name="Freeform: Shape 16">
              <a:extLst>
                <a:ext uri="{FF2B5EF4-FFF2-40B4-BE49-F238E27FC236}">
                  <a16:creationId xmlns:a16="http://schemas.microsoft.com/office/drawing/2014/main" id="{C3119A0A-5504-4B78-A979-6897139D5351}"/>
                </a:ext>
              </a:extLst>
            </p:cNvPr>
            <p:cNvSpPr/>
            <p:nvPr userDrawn="1"/>
          </p:nvSpPr>
          <p:spPr>
            <a:xfrm>
              <a:off x="21771" y="535753"/>
              <a:ext cx="12170229" cy="4484913"/>
            </a:xfrm>
            <a:custGeom>
              <a:avLst/>
              <a:gdLst>
                <a:gd name="connsiteX0" fmla="*/ 378764 w 12170228"/>
                <a:gd name="connsiteY0" fmla="*/ 0 h 4484913"/>
                <a:gd name="connsiteX1" fmla="*/ 7536541 w 12170228"/>
                <a:gd name="connsiteY1" fmla="*/ 2755846 h 4484913"/>
                <a:gd name="connsiteX2" fmla="*/ 9519505 w 12170228"/>
                <a:gd name="connsiteY2" fmla="*/ 3261792 h 4484913"/>
                <a:gd name="connsiteX3" fmla="*/ 12178276 w 12170228"/>
                <a:gd name="connsiteY3" fmla="*/ 2099286 h 4484913"/>
                <a:gd name="connsiteX4" fmla="*/ 12178276 w 12170228"/>
                <a:gd name="connsiteY4" fmla="*/ 3127876 h 4484913"/>
                <a:gd name="connsiteX5" fmla="*/ 12178276 w 12170228"/>
                <a:gd name="connsiteY5" fmla="*/ 4156445 h 4484913"/>
                <a:gd name="connsiteX6" fmla="*/ 10337588 w 12170228"/>
                <a:gd name="connsiteY6" fmla="*/ 4500238 h 4484913"/>
                <a:gd name="connsiteX7" fmla="*/ 5415330 w 12170228"/>
                <a:gd name="connsiteY7" fmla="*/ 2639130 h 4484913"/>
                <a:gd name="connsiteX8" fmla="*/ 0 w 12170228"/>
                <a:gd name="connsiteY8" fmla="*/ 100525 h 4484913"/>
                <a:gd name="connsiteX9" fmla="*/ 378764 w 12170228"/>
                <a:gd name="connsiteY9" fmla="*/ 0 h 448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0228" h="4484913">
                  <a:moveTo>
                    <a:pt x="378764" y="0"/>
                  </a:moveTo>
                  <a:cubicBezTo>
                    <a:pt x="1035739" y="59"/>
                    <a:pt x="2808310" y="395717"/>
                    <a:pt x="7536541" y="2755846"/>
                  </a:cubicBezTo>
                  <a:cubicBezTo>
                    <a:pt x="8275312" y="3124611"/>
                    <a:pt x="8939645" y="3261792"/>
                    <a:pt x="9519505" y="3261792"/>
                  </a:cubicBezTo>
                  <a:cubicBezTo>
                    <a:pt x="11207118" y="3261792"/>
                    <a:pt x="12178276" y="2099286"/>
                    <a:pt x="12178276" y="2099286"/>
                  </a:cubicBezTo>
                  <a:lnTo>
                    <a:pt x="12178276" y="3127876"/>
                  </a:lnTo>
                  <a:lnTo>
                    <a:pt x="12178276" y="4156445"/>
                  </a:lnTo>
                  <a:cubicBezTo>
                    <a:pt x="12178276" y="4156445"/>
                    <a:pt x="11498592" y="4500238"/>
                    <a:pt x="10337588" y="4500238"/>
                  </a:cubicBezTo>
                  <a:cubicBezTo>
                    <a:pt x="9137677" y="4500238"/>
                    <a:pt x="7423657" y="4132845"/>
                    <a:pt x="5415330" y="2639130"/>
                  </a:cubicBezTo>
                  <a:cubicBezTo>
                    <a:pt x="2345798" y="356093"/>
                    <a:pt x="0" y="100525"/>
                    <a:pt x="0" y="100525"/>
                  </a:cubicBezTo>
                  <a:cubicBezTo>
                    <a:pt x="0" y="100525"/>
                    <a:pt x="47491" y="-30"/>
                    <a:pt x="378764" y="0"/>
                  </a:cubicBezTo>
                </a:path>
              </a:pathLst>
            </a:custGeom>
            <a:solidFill>
              <a:srgbClr val="3AAA35">
                <a:alpha val="66000"/>
              </a:srgbClr>
            </a:solidFill>
            <a:ln w="29029"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F27BD939-7D7D-475C-8004-971140864136}"/>
                </a:ext>
              </a:extLst>
            </p:cNvPr>
            <p:cNvSpPr/>
            <p:nvPr userDrawn="1"/>
          </p:nvSpPr>
          <p:spPr>
            <a:xfrm>
              <a:off x="6539889" y="-5683"/>
              <a:ext cx="5638800" cy="3635828"/>
            </a:xfrm>
            <a:custGeom>
              <a:avLst/>
              <a:gdLst>
                <a:gd name="connsiteX0" fmla="*/ 5660158 w 5638800"/>
                <a:gd name="connsiteY0" fmla="*/ 0 h 3635827"/>
                <a:gd name="connsiteX1" fmla="*/ 5660158 w 5638800"/>
                <a:gd name="connsiteY1" fmla="*/ 2285738 h 3635827"/>
                <a:gd name="connsiteX2" fmla="*/ 2843392 w 5638800"/>
                <a:gd name="connsiteY2" fmla="*/ 3647149 h 3635827"/>
                <a:gd name="connsiteX3" fmla="*/ 2249555 w 5638800"/>
                <a:gd name="connsiteY3" fmla="*/ 3589063 h 3635827"/>
                <a:gd name="connsiteX4" fmla="*/ 0 w 5638800"/>
                <a:gd name="connsiteY4" fmla="*/ 2560646 h 3635827"/>
                <a:gd name="connsiteX5" fmla="*/ 26125 w 5638800"/>
                <a:gd name="connsiteY5" fmla="*/ 2567787 h 3635827"/>
                <a:gd name="connsiteX6" fmla="*/ 1566868 w 5638800"/>
                <a:gd name="connsiteY6" fmla="*/ 2853210 h 3635827"/>
                <a:gd name="connsiteX7" fmla="*/ 5660158 w 5638800"/>
                <a:gd name="connsiteY7" fmla="*/ 0 h 363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8800" h="3635827">
                  <a:moveTo>
                    <a:pt x="5660158" y="0"/>
                  </a:moveTo>
                  <a:lnTo>
                    <a:pt x="5660158" y="2285738"/>
                  </a:lnTo>
                  <a:cubicBezTo>
                    <a:pt x="5660158" y="2285738"/>
                    <a:pt x="4509168" y="3647149"/>
                    <a:pt x="2843392" y="3647149"/>
                  </a:cubicBezTo>
                  <a:cubicBezTo>
                    <a:pt x="2651956" y="3647149"/>
                    <a:pt x="2453662" y="3629188"/>
                    <a:pt x="2249555" y="3589063"/>
                  </a:cubicBezTo>
                  <a:cubicBezTo>
                    <a:pt x="1758522" y="3492572"/>
                    <a:pt x="184469" y="2560755"/>
                    <a:pt x="0" y="2560646"/>
                  </a:cubicBezTo>
                  <a:cubicBezTo>
                    <a:pt x="4137" y="2560646"/>
                    <a:pt x="12736" y="2562932"/>
                    <a:pt x="26125" y="2567787"/>
                  </a:cubicBezTo>
                  <a:cubicBezTo>
                    <a:pt x="580949" y="2767953"/>
                    <a:pt x="1094254" y="2853210"/>
                    <a:pt x="1566868" y="2853210"/>
                  </a:cubicBezTo>
                  <a:cubicBezTo>
                    <a:pt x="4299422" y="2853210"/>
                    <a:pt x="5660158" y="0"/>
                    <a:pt x="5660158" y="0"/>
                  </a:cubicBezTo>
                </a:path>
              </a:pathLst>
            </a:custGeom>
            <a:solidFill>
              <a:srgbClr val="DCC217">
                <a:alpha val="66000"/>
              </a:srgbClr>
            </a:solidFill>
            <a:ln w="29029"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88C00F7B-5F8E-46AA-8D61-CFF3DAD8152E}"/>
                </a:ext>
              </a:extLst>
            </p:cNvPr>
            <p:cNvSpPr/>
            <p:nvPr userDrawn="1"/>
          </p:nvSpPr>
          <p:spPr>
            <a:xfrm>
              <a:off x="18105" y="734887"/>
              <a:ext cx="4506686" cy="2264228"/>
            </a:xfrm>
            <a:custGeom>
              <a:avLst/>
              <a:gdLst>
                <a:gd name="connsiteX0" fmla="*/ 0 w 4506685"/>
                <a:gd name="connsiteY0" fmla="*/ 0 h 2264227"/>
                <a:gd name="connsiteX1" fmla="*/ 872860 w 4506685"/>
                <a:gd name="connsiteY1" fmla="*/ 262448 h 2264227"/>
                <a:gd name="connsiteX2" fmla="*/ 3080679 w 4506685"/>
                <a:gd name="connsiteY2" fmla="*/ 1318623 h 2264227"/>
                <a:gd name="connsiteX3" fmla="*/ 4011168 w 4506685"/>
                <a:gd name="connsiteY3" fmla="*/ 1920725 h 2264227"/>
                <a:gd name="connsiteX4" fmla="*/ 4518290 w 4506685"/>
                <a:gd name="connsiteY4" fmla="*/ 2271114 h 2264227"/>
                <a:gd name="connsiteX5" fmla="*/ 1929356 w 4506685"/>
                <a:gd name="connsiteY5" fmla="*/ 1406813 h 2264227"/>
                <a:gd name="connsiteX6" fmla="*/ 421843 w 4506685"/>
                <a:gd name="connsiteY6" fmla="*/ 1270842 h 2264227"/>
                <a:gd name="connsiteX7" fmla="*/ 0 w 4506685"/>
                <a:gd name="connsiteY7" fmla="*/ 1283354 h 2264227"/>
                <a:gd name="connsiteX8" fmla="*/ 0 w 4506685"/>
                <a:gd name="connsiteY8" fmla="*/ 641647 h 226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6685" h="2264227">
                  <a:moveTo>
                    <a:pt x="0" y="0"/>
                  </a:moveTo>
                  <a:cubicBezTo>
                    <a:pt x="0" y="0"/>
                    <a:pt x="325206" y="65053"/>
                    <a:pt x="872860" y="262448"/>
                  </a:cubicBezTo>
                  <a:cubicBezTo>
                    <a:pt x="1420542" y="459784"/>
                    <a:pt x="2190707" y="789462"/>
                    <a:pt x="3080679" y="1318623"/>
                  </a:cubicBezTo>
                  <a:cubicBezTo>
                    <a:pt x="3362880" y="1486429"/>
                    <a:pt x="3722283" y="1724564"/>
                    <a:pt x="4011168" y="1920725"/>
                  </a:cubicBezTo>
                  <a:cubicBezTo>
                    <a:pt x="4300010" y="2116907"/>
                    <a:pt x="4518290" y="2271114"/>
                    <a:pt x="4518290" y="2271114"/>
                  </a:cubicBezTo>
                  <a:cubicBezTo>
                    <a:pt x="4518290" y="2271114"/>
                    <a:pt x="2871303" y="1584792"/>
                    <a:pt x="1929356" y="1406813"/>
                  </a:cubicBezTo>
                  <a:cubicBezTo>
                    <a:pt x="1334850" y="1294501"/>
                    <a:pt x="781971" y="1270842"/>
                    <a:pt x="421843" y="1270842"/>
                  </a:cubicBezTo>
                  <a:cubicBezTo>
                    <a:pt x="159889" y="1270842"/>
                    <a:pt x="0" y="1283354"/>
                    <a:pt x="0" y="1283354"/>
                  </a:cubicBezTo>
                  <a:lnTo>
                    <a:pt x="0" y="641647"/>
                  </a:lnTo>
                  <a:close/>
                </a:path>
              </a:pathLst>
            </a:custGeom>
            <a:solidFill>
              <a:srgbClr val="E81C26">
                <a:alpha val="66000"/>
              </a:srgbClr>
            </a:solidFill>
            <a:ln w="29029"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82B8357B-62E2-4065-8A4F-76DDB7EA45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24CB9B41-F4B0-4EEE-BBBC-F1E195825E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8E9938D-B190-4CB8-9B74-CAD8CED3E2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0" name="Content Placeholder 15">
            <a:extLst>
              <a:ext uri="{FF2B5EF4-FFF2-40B4-BE49-F238E27FC236}">
                <a16:creationId xmlns:a16="http://schemas.microsoft.com/office/drawing/2014/main" id="{2045A90A-621B-4090-AF32-5F941E9B731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3502" t="21128" r="21651" b="16855"/>
          <a:stretch/>
        </p:blipFill>
        <p:spPr>
          <a:xfrm>
            <a:off x="11051448" y="136524"/>
            <a:ext cx="1005840" cy="1137327"/>
          </a:xfrm>
          <a:prstGeom prst="rect">
            <a:avLst/>
          </a:prstGeom>
        </p:spPr>
      </p:pic>
      <p:pic>
        <p:nvPicPr>
          <p:cNvPr id="11" name="Picture 10">
            <a:extLst>
              <a:ext uri="{FF2B5EF4-FFF2-40B4-BE49-F238E27FC236}">
                <a16:creationId xmlns:a16="http://schemas.microsoft.com/office/drawing/2014/main" id="{E3B0202D-689D-4861-A5B8-2F29F77421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4712" y="136524"/>
            <a:ext cx="1005840" cy="843228"/>
          </a:xfrm>
          <a:prstGeom prst="rect">
            <a:avLst/>
          </a:prstGeom>
        </p:spPr>
      </p:pic>
      <p:sp>
        <p:nvSpPr>
          <p:cNvPr id="14" name="Date Placeholder 3">
            <a:extLst>
              <a:ext uri="{FF2B5EF4-FFF2-40B4-BE49-F238E27FC236}">
                <a16:creationId xmlns:a16="http://schemas.microsoft.com/office/drawing/2014/main" id="{21D1F5BE-B5DE-4C51-9A58-A2917276EDF4}"/>
              </a:ext>
            </a:extLst>
          </p:cNvPr>
          <p:cNvSpPr>
            <a:spLocks noGrp="1"/>
          </p:cNvSpPr>
          <p:nvPr>
            <p:ph type="dt" sz="half" idx="10"/>
          </p:nvPr>
        </p:nvSpPr>
        <p:spPr>
          <a:xfrm>
            <a:off x="838200" y="6356350"/>
            <a:ext cx="1197334" cy="365125"/>
          </a:xfrm>
          <a:prstGeom prst="rect">
            <a:avLst/>
          </a:prstGeom>
        </p:spPr>
        <p:txBody>
          <a:bodyPr/>
          <a:lstStyle/>
          <a:p>
            <a:r>
              <a:rPr lang="en-US"/>
              <a:t>12/11/2019</a:t>
            </a:r>
          </a:p>
        </p:txBody>
      </p:sp>
      <p:sp>
        <p:nvSpPr>
          <p:cNvPr id="15" name="Footer Placeholder 4">
            <a:extLst>
              <a:ext uri="{FF2B5EF4-FFF2-40B4-BE49-F238E27FC236}">
                <a16:creationId xmlns:a16="http://schemas.microsoft.com/office/drawing/2014/main" id="{C1792EA4-438D-40FC-BA5A-1DAEDF1AA0BE}"/>
              </a:ext>
            </a:extLst>
          </p:cNvPr>
          <p:cNvSpPr>
            <a:spLocks noGrp="1"/>
          </p:cNvSpPr>
          <p:nvPr>
            <p:ph type="ftr" sz="quarter" idx="11"/>
          </p:nvPr>
        </p:nvSpPr>
        <p:spPr>
          <a:xfrm>
            <a:off x="2165405" y="6356350"/>
            <a:ext cx="7861190" cy="365125"/>
          </a:xfrm>
          <a:prstGeom prst="rect">
            <a:avLst/>
          </a:prstGeom>
        </p:spPr>
        <p:txBody>
          <a:bodyPr/>
          <a:lstStyle>
            <a:lvl1pPr>
              <a:defRPr/>
            </a:lvl1pPr>
          </a:lstStyle>
          <a:p>
            <a:r>
              <a:rPr lang="en-US"/>
              <a:t>Menstrual hygiene management - Thérèse Mahon and Jan-Christoph Schlenk </a:t>
            </a:r>
            <a:endParaRPr lang="en-US" dirty="0"/>
          </a:p>
        </p:txBody>
      </p:sp>
      <p:sp>
        <p:nvSpPr>
          <p:cNvPr id="20" name="Slide Number Placeholder 5">
            <a:extLst>
              <a:ext uri="{FF2B5EF4-FFF2-40B4-BE49-F238E27FC236}">
                <a16:creationId xmlns:a16="http://schemas.microsoft.com/office/drawing/2014/main" id="{FE630FB1-74BC-41AE-B5B3-9EF226B02F8A}"/>
              </a:ext>
            </a:extLst>
          </p:cNvPr>
          <p:cNvSpPr>
            <a:spLocks noGrp="1"/>
          </p:cNvSpPr>
          <p:nvPr>
            <p:ph type="sldNum" sz="quarter" idx="12"/>
          </p:nvPr>
        </p:nvSpPr>
        <p:spPr>
          <a:xfrm>
            <a:off x="10328744" y="6356350"/>
            <a:ext cx="1025056" cy="365125"/>
          </a:xfrm>
          <a:prstGeom prst="rect">
            <a:avLst/>
          </a:prstGeom>
        </p:spPr>
        <p:txBody>
          <a:bodyPr/>
          <a:lstStyle/>
          <a:p>
            <a:fld id="{19D45C30-91B6-4D37-B3EC-98C0C4E45E7F}" type="slidenum">
              <a:rPr lang="en-US" smtClean="0"/>
              <a:t>‹#›</a:t>
            </a:fld>
            <a:endParaRPr lang="en-US" dirty="0"/>
          </a:p>
        </p:txBody>
      </p:sp>
    </p:spTree>
    <p:extLst>
      <p:ext uri="{BB962C8B-B14F-4D97-AF65-F5344CB8AC3E}">
        <p14:creationId xmlns:p14="http://schemas.microsoft.com/office/powerpoint/2010/main" val="879953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3FD6C-84F1-4D20-BC43-3355F0CB6298}"/>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5DB24AB-1D6E-4EEB-A308-0A3807BAA1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Content Placeholder 15">
            <a:extLst>
              <a:ext uri="{FF2B5EF4-FFF2-40B4-BE49-F238E27FC236}">
                <a16:creationId xmlns:a16="http://schemas.microsoft.com/office/drawing/2014/main" id="{AF0CC550-6E2F-495B-B3EE-175235503E8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3502" t="21128" r="21651" b="16855"/>
          <a:stretch/>
        </p:blipFill>
        <p:spPr>
          <a:xfrm rot="5400000">
            <a:off x="11013736" y="5649892"/>
            <a:ext cx="1005840" cy="1137327"/>
          </a:xfrm>
          <a:prstGeom prst="rect">
            <a:avLst/>
          </a:prstGeom>
        </p:spPr>
      </p:pic>
      <p:pic>
        <p:nvPicPr>
          <p:cNvPr id="11" name="Picture 10">
            <a:extLst>
              <a:ext uri="{FF2B5EF4-FFF2-40B4-BE49-F238E27FC236}">
                <a16:creationId xmlns:a16="http://schemas.microsoft.com/office/drawing/2014/main" id="{A883D8B5-64EF-487F-A78E-2AB7EAF365D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1160786" y="217831"/>
            <a:ext cx="1005840" cy="843228"/>
          </a:xfrm>
          <a:prstGeom prst="rect">
            <a:avLst/>
          </a:prstGeom>
        </p:spPr>
      </p:pic>
      <p:sp>
        <p:nvSpPr>
          <p:cNvPr id="9" name="Date Placeholder 3">
            <a:extLst>
              <a:ext uri="{FF2B5EF4-FFF2-40B4-BE49-F238E27FC236}">
                <a16:creationId xmlns:a16="http://schemas.microsoft.com/office/drawing/2014/main" id="{169C0AE2-C889-4E07-9997-BD00981E1D8C}"/>
              </a:ext>
            </a:extLst>
          </p:cNvPr>
          <p:cNvSpPr>
            <a:spLocks noGrp="1"/>
          </p:cNvSpPr>
          <p:nvPr>
            <p:ph type="dt" sz="half" idx="10"/>
          </p:nvPr>
        </p:nvSpPr>
        <p:spPr>
          <a:xfrm>
            <a:off x="838200" y="6356350"/>
            <a:ext cx="1197334" cy="365125"/>
          </a:xfrm>
          <a:prstGeom prst="rect">
            <a:avLst/>
          </a:prstGeom>
        </p:spPr>
        <p:txBody>
          <a:bodyPr/>
          <a:lstStyle/>
          <a:p>
            <a:r>
              <a:rPr lang="en-US"/>
              <a:t>12/11/2019</a:t>
            </a:r>
          </a:p>
        </p:txBody>
      </p:sp>
      <p:sp>
        <p:nvSpPr>
          <p:cNvPr id="12" name="Footer Placeholder 4">
            <a:extLst>
              <a:ext uri="{FF2B5EF4-FFF2-40B4-BE49-F238E27FC236}">
                <a16:creationId xmlns:a16="http://schemas.microsoft.com/office/drawing/2014/main" id="{B8164389-80AC-4926-B6DE-D7D0F846EBB8}"/>
              </a:ext>
            </a:extLst>
          </p:cNvPr>
          <p:cNvSpPr>
            <a:spLocks noGrp="1"/>
          </p:cNvSpPr>
          <p:nvPr>
            <p:ph type="ftr" sz="quarter" idx="11"/>
          </p:nvPr>
        </p:nvSpPr>
        <p:spPr>
          <a:xfrm>
            <a:off x="2165405" y="6356350"/>
            <a:ext cx="7861190" cy="365125"/>
          </a:xfrm>
          <a:prstGeom prst="rect">
            <a:avLst/>
          </a:prstGeom>
        </p:spPr>
        <p:txBody>
          <a:bodyPr/>
          <a:lstStyle>
            <a:lvl1pPr>
              <a:defRPr/>
            </a:lvl1pPr>
          </a:lstStyle>
          <a:p>
            <a:r>
              <a:rPr lang="en-US"/>
              <a:t>Menstrual hygiene management - Thérèse Mahon and Jan-Christoph Schlenk </a:t>
            </a:r>
            <a:endParaRPr lang="en-US" dirty="0"/>
          </a:p>
        </p:txBody>
      </p:sp>
      <p:sp>
        <p:nvSpPr>
          <p:cNvPr id="13" name="Slide Number Placeholder 5">
            <a:extLst>
              <a:ext uri="{FF2B5EF4-FFF2-40B4-BE49-F238E27FC236}">
                <a16:creationId xmlns:a16="http://schemas.microsoft.com/office/drawing/2014/main" id="{011D8A33-EDAD-48B5-A8F2-B543E9432134}"/>
              </a:ext>
            </a:extLst>
          </p:cNvPr>
          <p:cNvSpPr>
            <a:spLocks noGrp="1"/>
          </p:cNvSpPr>
          <p:nvPr>
            <p:ph type="sldNum" sz="quarter" idx="12"/>
          </p:nvPr>
        </p:nvSpPr>
        <p:spPr>
          <a:xfrm>
            <a:off x="10328744" y="6356350"/>
            <a:ext cx="1025056" cy="365125"/>
          </a:xfrm>
          <a:prstGeom prst="rect">
            <a:avLst/>
          </a:prstGeom>
        </p:spPr>
        <p:txBody>
          <a:bodyPr/>
          <a:lstStyle/>
          <a:p>
            <a:fld id="{19D45C30-91B6-4D37-B3EC-98C0C4E45E7F}" type="slidenum">
              <a:rPr lang="en-US" smtClean="0"/>
              <a:t>‹#›</a:t>
            </a:fld>
            <a:endParaRPr lang="en-US" dirty="0"/>
          </a:p>
        </p:txBody>
      </p:sp>
    </p:spTree>
    <p:extLst>
      <p:ext uri="{BB962C8B-B14F-4D97-AF65-F5344CB8AC3E}">
        <p14:creationId xmlns:p14="http://schemas.microsoft.com/office/powerpoint/2010/main" val="3494422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D37C62-64AD-4C12-906D-7786E9BBB96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163B4EC-7902-40BD-8C03-07A45EC995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Content Placeholder 15">
            <a:extLst>
              <a:ext uri="{FF2B5EF4-FFF2-40B4-BE49-F238E27FC236}">
                <a16:creationId xmlns:a16="http://schemas.microsoft.com/office/drawing/2014/main" id="{05C2C5A7-F339-4D35-B8F1-1263A99D42BE}"/>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3502" t="21128" r="21651" b="16855"/>
          <a:stretch/>
        </p:blipFill>
        <p:spPr>
          <a:xfrm rot="5400000">
            <a:off x="11013736" y="5649892"/>
            <a:ext cx="1005840" cy="1137327"/>
          </a:xfrm>
          <a:prstGeom prst="rect">
            <a:avLst/>
          </a:prstGeom>
        </p:spPr>
      </p:pic>
      <p:pic>
        <p:nvPicPr>
          <p:cNvPr id="10" name="Picture 9">
            <a:extLst>
              <a:ext uri="{FF2B5EF4-FFF2-40B4-BE49-F238E27FC236}">
                <a16:creationId xmlns:a16="http://schemas.microsoft.com/office/drawing/2014/main" id="{1C418561-E092-436A-859D-CE3564081EC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1160786" y="217831"/>
            <a:ext cx="1005840" cy="843228"/>
          </a:xfrm>
          <a:prstGeom prst="rect">
            <a:avLst/>
          </a:prstGeom>
        </p:spPr>
      </p:pic>
      <p:sp>
        <p:nvSpPr>
          <p:cNvPr id="11" name="Date Placeholder 3">
            <a:extLst>
              <a:ext uri="{FF2B5EF4-FFF2-40B4-BE49-F238E27FC236}">
                <a16:creationId xmlns:a16="http://schemas.microsoft.com/office/drawing/2014/main" id="{A1220856-3F7B-44DF-AB88-39D883EB4637}"/>
              </a:ext>
            </a:extLst>
          </p:cNvPr>
          <p:cNvSpPr>
            <a:spLocks noGrp="1"/>
          </p:cNvSpPr>
          <p:nvPr>
            <p:ph type="dt" sz="half" idx="10"/>
          </p:nvPr>
        </p:nvSpPr>
        <p:spPr>
          <a:xfrm>
            <a:off x="838200" y="6356350"/>
            <a:ext cx="1197334" cy="365125"/>
          </a:xfrm>
          <a:prstGeom prst="rect">
            <a:avLst/>
          </a:prstGeom>
        </p:spPr>
        <p:txBody>
          <a:bodyPr/>
          <a:lstStyle/>
          <a:p>
            <a:r>
              <a:rPr lang="en-US"/>
              <a:t>12/11/2019</a:t>
            </a:r>
          </a:p>
        </p:txBody>
      </p:sp>
      <p:sp>
        <p:nvSpPr>
          <p:cNvPr id="12" name="Footer Placeholder 4">
            <a:extLst>
              <a:ext uri="{FF2B5EF4-FFF2-40B4-BE49-F238E27FC236}">
                <a16:creationId xmlns:a16="http://schemas.microsoft.com/office/drawing/2014/main" id="{A187C20C-F713-4ACC-8B12-F62C84AFCF95}"/>
              </a:ext>
            </a:extLst>
          </p:cNvPr>
          <p:cNvSpPr>
            <a:spLocks noGrp="1"/>
          </p:cNvSpPr>
          <p:nvPr>
            <p:ph type="ftr" sz="quarter" idx="11"/>
          </p:nvPr>
        </p:nvSpPr>
        <p:spPr>
          <a:xfrm>
            <a:off x="2165405" y="6356350"/>
            <a:ext cx="7861190" cy="365125"/>
          </a:xfrm>
          <a:prstGeom prst="rect">
            <a:avLst/>
          </a:prstGeom>
        </p:spPr>
        <p:txBody>
          <a:bodyPr/>
          <a:lstStyle>
            <a:lvl1pPr>
              <a:defRPr/>
            </a:lvl1pPr>
          </a:lstStyle>
          <a:p>
            <a:r>
              <a:rPr lang="en-US"/>
              <a:t>Menstrual hygiene management - Thérèse Mahon and Jan-Christoph Schlenk </a:t>
            </a:r>
            <a:endParaRPr lang="en-US" dirty="0"/>
          </a:p>
        </p:txBody>
      </p:sp>
      <p:sp>
        <p:nvSpPr>
          <p:cNvPr id="13" name="Slide Number Placeholder 5">
            <a:extLst>
              <a:ext uri="{FF2B5EF4-FFF2-40B4-BE49-F238E27FC236}">
                <a16:creationId xmlns:a16="http://schemas.microsoft.com/office/drawing/2014/main" id="{91690A44-F272-4421-8321-B9CB270FDF9B}"/>
              </a:ext>
            </a:extLst>
          </p:cNvPr>
          <p:cNvSpPr>
            <a:spLocks noGrp="1"/>
          </p:cNvSpPr>
          <p:nvPr>
            <p:ph type="sldNum" sz="quarter" idx="12"/>
          </p:nvPr>
        </p:nvSpPr>
        <p:spPr>
          <a:xfrm>
            <a:off x="10328744" y="6356350"/>
            <a:ext cx="1025056" cy="365125"/>
          </a:xfrm>
          <a:prstGeom prst="rect">
            <a:avLst/>
          </a:prstGeom>
        </p:spPr>
        <p:txBody>
          <a:bodyPr/>
          <a:lstStyle/>
          <a:p>
            <a:fld id="{19D45C30-91B6-4D37-B3EC-98C0C4E45E7F}" type="slidenum">
              <a:rPr lang="en-US" smtClean="0"/>
              <a:t>‹#›</a:t>
            </a:fld>
            <a:endParaRPr lang="en-US" dirty="0"/>
          </a:p>
        </p:txBody>
      </p:sp>
    </p:spTree>
    <p:extLst>
      <p:ext uri="{BB962C8B-B14F-4D97-AF65-F5344CB8AC3E}">
        <p14:creationId xmlns:p14="http://schemas.microsoft.com/office/powerpoint/2010/main" val="1252825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877868EA-CB68-45CE-992B-3DD39C95BDEA}"/>
              </a:ext>
            </a:extLst>
          </p:cNvPr>
          <p:cNvGrpSpPr/>
          <p:nvPr userDrawn="1"/>
        </p:nvGrpSpPr>
        <p:grpSpPr>
          <a:xfrm>
            <a:off x="10469462" y="6276839"/>
            <a:ext cx="884338" cy="365125"/>
            <a:chOff x="18105" y="-5683"/>
            <a:chExt cx="12173895" cy="5026349"/>
          </a:xfrm>
        </p:grpSpPr>
        <p:sp>
          <p:nvSpPr>
            <p:cNvPr id="16" name="Freeform: Shape 15">
              <a:extLst>
                <a:ext uri="{FF2B5EF4-FFF2-40B4-BE49-F238E27FC236}">
                  <a16:creationId xmlns:a16="http://schemas.microsoft.com/office/drawing/2014/main" id="{709859D1-37F2-4926-B9C0-F9E9568325C9}"/>
                </a:ext>
              </a:extLst>
            </p:cNvPr>
            <p:cNvSpPr/>
            <p:nvPr userDrawn="1"/>
          </p:nvSpPr>
          <p:spPr>
            <a:xfrm>
              <a:off x="21771" y="535753"/>
              <a:ext cx="12170229" cy="4484913"/>
            </a:xfrm>
            <a:custGeom>
              <a:avLst/>
              <a:gdLst>
                <a:gd name="connsiteX0" fmla="*/ 378764 w 12170228"/>
                <a:gd name="connsiteY0" fmla="*/ 0 h 4484913"/>
                <a:gd name="connsiteX1" fmla="*/ 7536541 w 12170228"/>
                <a:gd name="connsiteY1" fmla="*/ 2755846 h 4484913"/>
                <a:gd name="connsiteX2" fmla="*/ 9519505 w 12170228"/>
                <a:gd name="connsiteY2" fmla="*/ 3261792 h 4484913"/>
                <a:gd name="connsiteX3" fmla="*/ 12178276 w 12170228"/>
                <a:gd name="connsiteY3" fmla="*/ 2099286 h 4484913"/>
                <a:gd name="connsiteX4" fmla="*/ 12178276 w 12170228"/>
                <a:gd name="connsiteY4" fmla="*/ 3127876 h 4484913"/>
                <a:gd name="connsiteX5" fmla="*/ 12178276 w 12170228"/>
                <a:gd name="connsiteY5" fmla="*/ 4156445 h 4484913"/>
                <a:gd name="connsiteX6" fmla="*/ 10337588 w 12170228"/>
                <a:gd name="connsiteY6" fmla="*/ 4500238 h 4484913"/>
                <a:gd name="connsiteX7" fmla="*/ 5415330 w 12170228"/>
                <a:gd name="connsiteY7" fmla="*/ 2639130 h 4484913"/>
                <a:gd name="connsiteX8" fmla="*/ 0 w 12170228"/>
                <a:gd name="connsiteY8" fmla="*/ 100525 h 4484913"/>
                <a:gd name="connsiteX9" fmla="*/ 378764 w 12170228"/>
                <a:gd name="connsiteY9" fmla="*/ 0 h 448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0228" h="4484913">
                  <a:moveTo>
                    <a:pt x="378764" y="0"/>
                  </a:moveTo>
                  <a:cubicBezTo>
                    <a:pt x="1035739" y="59"/>
                    <a:pt x="2808310" y="395717"/>
                    <a:pt x="7536541" y="2755846"/>
                  </a:cubicBezTo>
                  <a:cubicBezTo>
                    <a:pt x="8275312" y="3124611"/>
                    <a:pt x="8939645" y="3261792"/>
                    <a:pt x="9519505" y="3261792"/>
                  </a:cubicBezTo>
                  <a:cubicBezTo>
                    <a:pt x="11207118" y="3261792"/>
                    <a:pt x="12178276" y="2099286"/>
                    <a:pt x="12178276" y="2099286"/>
                  </a:cubicBezTo>
                  <a:lnTo>
                    <a:pt x="12178276" y="3127876"/>
                  </a:lnTo>
                  <a:lnTo>
                    <a:pt x="12178276" y="4156445"/>
                  </a:lnTo>
                  <a:cubicBezTo>
                    <a:pt x="12178276" y="4156445"/>
                    <a:pt x="11498592" y="4500238"/>
                    <a:pt x="10337588" y="4500238"/>
                  </a:cubicBezTo>
                  <a:cubicBezTo>
                    <a:pt x="9137677" y="4500238"/>
                    <a:pt x="7423657" y="4132845"/>
                    <a:pt x="5415330" y="2639130"/>
                  </a:cubicBezTo>
                  <a:cubicBezTo>
                    <a:pt x="2345798" y="356093"/>
                    <a:pt x="0" y="100525"/>
                    <a:pt x="0" y="100525"/>
                  </a:cubicBezTo>
                  <a:cubicBezTo>
                    <a:pt x="0" y="100525"/>
                    <a:pt x="47491" y="-30"/>
                    <a:pt x="378764" y="0"/>
                  </a:cubicBezTo>
                </a:path>
              </a:pathLst>
            </a:custGeom>
            <a:solidFill>
              <a:srgbClr val="3AAA35">
                <a:alpha val="66000"/>
              </a:srgbClr>
            </a:solidFill>
            <a:ln w="29029"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9F7EF561-927F-43CB-A99C-D435355B9BF7}"/>
                </a:ext>
              </a:extLst>
            </p:cNvPr>
            <p:cNvSpPr/>
            <p:nvPr userDrawn="1"/>
          </p:nvSpPr>
          <p:spPr>
            <a:xfrm>
              <a:off x="6539889" y="-5683"/>
              <a:ext cx="5638800" cy="3635828"/>
            </a:xfrm>
            <a:custGeom>
              <a:avLst/>
              <a:gdLst>
                <a:gd name="connsiteX0" fmla="*/ 5660158 w 5638800"/>
                <a:gd name="connsiteY0" fmla="*/ 0 h 3635827"/>
                <a:gd name="connsiteX1" fmla="*/ 5660158 w 5638800"/>
                <a:gd name="connsiteY1" fmla="*/ 2285738 h 3635827"/>
                <a:gd name="connsiteX2" fmla="*/ 2843392 w 5638800"/>
                <a:gd name="connsiteY2" fmla="*/ 3647149 h 3635827"/>
                <a:gd name="connsiteX3" fmla="*/ 2249555 w 5638800"/>
                <a:gd name="connsiteY3" fmla="*/ 3589063 h 3635827"/>
                <a:gd name="connsiteX4" fmla="*/ 0 w 5638800"/>
                <a:gd name="connsiteY4" fmla="*/ 2560646 h 3635827"/>
                <a:gd name="connsiteX5" fmla="*/ 26125 w 5638800"/>
                <a:gd name="connsiteY5" fmla="*/ 2567787 h 3635827"/>
                <a:gd name="connsiteX6" fmla="*/ 1566868 w 5638800"/>
                <a:gd name="connsiteY6" fmla="*/ 2853210 h 3635827"/>
                <a:gd name="connsiteX7" fmla="*/ 5660158 w 5638800"/>
                <a:gd name="connsiteY7" fmla="*/ 0 h 363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8800" h="3635827">
                  <a:moveTo>
                    <a:pt x="5660158" y="0"/>
                  </a:moveTo>
                  <a:lnTo>
                    <a:pt x="5660158" y="2285738"/>
                  </a:lnTo>
                  <a:cubicBezTo>
                    <a:pt x="5660158" y="2285738"/>
                    <a:pt x="4509168" y="3647149"/>
                    <a:pt x="2843392" y="3647149"/>
                  </a:cubicBezTo>
                  <a:cubicBezTo>
                    <a:pt x="2651956" y="3647149"/>
                    <a:pt x="2453662" y="3629188"/>
                    <a:pt x="2249555" y="3589063"/>
                  </a:cubicBezTo>
                  <a:cubicBezTo>
                    <a:pt x="1758522" y="3492572"/>
                    <a:pt x="184469" y="2560755"/>
                    <a:pt x="0" y="2560646"/>
                  </a:cubicBezTo>
                  <a:cubicBezTo>
                    <a:pt x="4137" y="2560646"/>
                    <a:pt x="12736" y="2562932"/>
                    <a:pt x="26125" y="2567787"/>
                  </a:cubicBezTo>
                  <a:cubicBezTo>
                    <a:pt x="580949" y="2767953"/>
                    <a:pt x="1094254" y="2853210"/>
                    <a:pt x="1566868" y="2853210"/>
                  </a:cubicBezTo>
                  <a:cubicBezTo>
                    <a:pt x="4299422" y="2853210"/>
                    <a:pt x="5660158" y="0"/>
                    <a:pt x="5660158" y="0"/>
                  </a:cubicBezTo>
                </a:path>
              </a:pathLst>
            </a:custGeom>
            <a:solidFill>
              <a:srgbClr val="DCC217">
                <a:alpha val="66000"/>
              </a:srgbClr>
            </a:solidFill>
            <a:ln w="29029"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C2FAAF5C-622B-478D-87E6-083EE715DB54}"/>
                </a:ext>
              </a:extLst>
            </p:cNvPr>
            <p:cNvSpPr/>
            <p:nvPr userDrawn="1"/>
          </p:nvSpPr>
          <p:spPr>
            <a:xfrm>
              <a:off x="18105" y="734887"/>
              <a:ext cx="4506686" cy="2264228"/>
            </a:xfrm>
            <a:custGeom>
              <a:avLst/>
              <a:gdLst>
                <a:gd name="connsiteX0" fmla="*/ 0 w 4506685"/>
                <a:gd name="connsiteY0" fmla="*/ 0 h 2264227"/>
                <a:gd name="connsiteX1" fmla="*/ 872860 w 4506685"/>
                <a:gd name="connsiteY1" fmla="*/ 262448 h 2264227"/>
                <a:gd name="connsiteX2" fmla="*/ 3080679 w 4506685"/>
                <a:gd name="connsiteY2" fmla="*/ 1318623 h 2264227"/>
                <a:gd name="connsiteX3" fmla="*/ 4011168 w 4506685"/>
                <a:gd name="connsiteY3" fmla="*/ 1920725 h 2264227"/>
                <a:gd name="connsiteX4" fmla="*/ 4518290 w 4506685"/>
                <a:gd name="connsiteY4" fmla="*/ 2271114 h 2264227"/>
                <a:gd name="connsiteX5" fmla="*/ 1929356 w 4506685"/>
                <a:gd name="connsiteY5" fmla="*/ 1406813 h 2264227"/>
                <a:gd name="connsiteX6" fmla="*/ 421843 w 4506685"/>
                <a:gd name="connsiteY6" fmla="*/ 1270842 h 2264227"/>
                <a:gd name="connsiteX7" fmla="*/ 0 w 4506685"/>
                <a:gd name="connsiteY7" fmla="*/ 1283354 h 2264227"/>
                <a:gd name="connsiteX8" fmla="*/ 0 w 4506685"/>
                <a:gd name="connsiteY8" fmla="*/ 641647 h 226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6685" h="2264227">
                  <a:moveTo>
                    <a:pt x="0" y="0"/>
                  </a:moveTo>
                  <a:cubicBezTo>
                    <a:pt x="0" y="0"/>
                    <a:pt x="325206" y="65053"/>
                    <a:pt x="872860" y="262448"/>
                  </a:cubicBezTo>
                  <a:cubicBezTo>
                    <a:pt x="1420542" y="459784"/>
                    <a:pt x="2190707" y="789462"/>
                    <a:pt x="3080679" y="1318623"/>
                  </a:cubicBezTo>
                  <a:cubicBezTo>
                    <a:pt x="3362880" y="1486429"/>
                    <a:pt x="3722283" y="1724564"/>
                    <a:pt x="4011168" y="1920725"/>
                  </a:cubicBezTo>
                  <a:cubicBezTo>
                    <a:pt x="4300010" y="2116907"/>
                    <a:pt x="4518290" y="2271114"/>
                    <a:pt x="4518290" y="2271114"/>
                  </a:cubicBezTo>
                  <a:cubicBezTo>
                    <a:pt x="4518290" y="2271114"/>
                    <a:pt x="2871303" y="1584792"/>
                    <a:pt x="1929356" y="1406813"/>
                  </a:cubicBezTo>
                  <a:cubicBezTo>
                    <a:pt x="1334850" y="1294501"/>
                    <a:pt x="781971" y="1270842"/>
                    <a:pt x="421843" y="1270842"/>
                  </a:cubicBezTo>
                  <a:cubicBezTo>
                    <a:pt x="159889" y="1270842"/>
                    <a:pt x="0" y="1283354"/>
                    <a:pt x="0" y="1283354"/>
                  </a:cubicBezTo>
                  <a:lnTo>
                    <a:pt x="0" y="641647"/>
                  </a:lnTo>
                  <a:close/>
                </a:path>
              </a:pathLst>
            </a:custGeom>
            <a:solidFill>
              <a:srgbClr val="E81C26">
                <a:alpha val="66000"/>
              </a:srgbClr>
            </a:solidFill>
            <a:ln w="29029"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2336DA34-E3DC-45F9-AE40-DCE03C891970}"/>
              </a:ext>
            </a:extLst>
          </p:cNvPr>
          <p:cNvSpPr>
            <a:spLocks noGrp="1"/>
          </p:cNvSpPr>
          <p:nvPr>
            <p:ph type="title"/>
          </p:nvPr>
        </p:nvSpPr>
        <p:spPr/>
        <p:txBody>
          <a:bodyPr/>
          <a:lstStyle>
            <a:lvl1pPr>
              <a:defRPr>
                <a:solidFill>
                  <a:srgbClr val="00206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F95A502-A8AE-402B-BC94-C97E43B5525B}"/>
              </a:ext>
            </a:extLst>
          </p:cNvPr>
          <p:cNvSpPr>
            <a:spLocks noGrp="1"/>
          </p:cNvSpPr>
          <p:nvPr>
            <p:ph idx="1"/>
          </p:nvPr>
        </p:nvSpPr>
        <p:spPr/>
        <p:txBody>
          <a:bodyPr/>
          <a:lstStyle>
            <a:lvl1pPr>
              <a:defRPr>
                <a:solidFill>
                  <a:srgbClr val="002060"/>
                </a:solidFill>
                <a:latin typeface="Cambria" panose="02040503050406030204" pitchFamily="18" charset="0"/>
                <a:ea typeface="Cambria" panose="02040503050406030204" pitchFamily="18" charset="0"/>
              </a:defRPr>
            </a:lvl1pPr>
            <a:lvl2pPr>
              <a:defRPr>
                <a:solidFill>
                  <a:srgbClr val="002060"/>
                </a:solidFill>
                <a:latin typeface="Cambria" panose="02040503050406030204" pitchFamily="18" charset="0"/>
                <a:ea typeface="Cambria" panose="02040503050406030204" pitchFamily="18" charset="0"/>
              </a:defRPr>
            </a:lvl2pPr>
            <a:lvl3pPr>
              <a:defRPr>
                <a:solidFill>
                  <a:srgbClr val="002060"/>
                </a:solidFill>
                <a:latin typeface="Cambria" panose="02040503050406030204" pitchFamily="18" charset="0"/>
                <a:ea typeface="Cambria" panose="02040503050406030204" pitchFamily="18" charset="0"/>
              </a:defRPr>
            </a:lvl3pPr>
            <a:lvl4pPr>
              <a:defRPr>
                <a:solidFill>
                  <a:srgbClr val="002060"/>
                </a:solidFill>
                <a:latin typeface="Cambria" panose="02040503050406030204" pitchFamily="18" charset="0"/>
                <a:ea typeface="Cambria" panose="02040503050406030204" pitchFamily="18" charset="0"/>
              </a:defRPr>
            </a:lvl4pPr>
            <a:lvl5pPr>
              <a:defRPr>
                <a:solidFill>
                  <a:srgbClr val="002060"/>
                </a:solidFill>
                <a:latin typeface="Cambria" panose="02040503050406030204" pitchFamily="18" charset="0"/>
                <a:ea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B6A15FC-A2AF-4548-A505-01C6C820982D}"/>
              </a:ext>
            </a:extLst>
          </p:cNvPr>
          <p:cNvSpPr>
            <a:spLocks noGrp="1"/>
          </p:cNvSpPr>
          <p:nvPr>
            <p:ph type="dt" sz="half" idx="10"/>
          </p:nvPr>
        </p:nvSpPr>
        <p:spPr>
          <a:xfrm>
            <a:off x="838200" y="6356350"/>
            <a:ext cx="1197334" cy="365125"/>
          </a:xfrm>
          <a:prstGeom prst="rect">
            <a:avLst/>
          </a:prstGeom>
        </p:spPr>
        <p:txBody>
          <a:bodyPr/>
          <a:lstStyle/>
          <a:p>
            <a:r>
              <a:rPr lang="en-US"/>
              <a:t>12/11/2019</a:t>
            </a:r>
          </a:p>
        </p:txBody>
      </p:sp>
      <p:sp>
        <p:nvSpPr>
          <p:cNvPr id="5" name="Footer Placeholder 4">
            <a:extLst>
              <a:ext uri="{FF2B5EF4-FFF2-40B4-BE49-F238E27FC236}">
                <a16:creationId xmlns:a16="http://schemas.microsoft.com/office/drawing/2014/main" id="{93F3E3E0-DEA4-4082-9107-422EEF4ACC7D}"/>
              </a:ext>
            </a:extLst>
          </p:cNvPr>
          <p:cNvSpPr>
            <a:spLocks noGrp="1"/>
          </p:cNvSpPr>
          <p:nvPr>
            <p:ph type="ftr" sz="quarter" idx="11"/>
          </p:nvPr>
        </p:nvSpPr>
        <p:spPr>
          <a:xfrm>
            <a:off x="2165405" y="6356350"/>
            <a:ext cx="7861190" cy="365125"/>
          </a:xfrm>
          <a:prstGeom prst="rect">
            <a:avLst/>
          </a:prstGeom>
        </p:spPr>
        <p:txBody>
          <a:bodyPr/>
          <a:lstStyle>
            <a:lvl1pPr>
              <a:defRPr/>
            </a:lvl1pPr>
          </a:lstStyle>
          <a:p>
            <a:r>
              <a:rPr lang="en-US" dirty="0"/>
              <a:t>Menstrual Hygiene Management - Thérèse Mahon and Jan-Christoph Schlenk </a:t>
            </a:r>
          </a:p>
        </p:txBody>
      </p:sp>
      <p:sp>
        <p:nvSpPr>
          <p:cNvPr id="6" name="Slide Number Placeholder 5">
            <a:extLst>
              <a:ext uri="{FF2B5EF4-FFF2-40B4-BE49-F238E27FC236}">
                <a16:creationId xmlns:a16="http://schemas.microsoft.com/office/drawing/2014/main" id="{F9A91ACC-9563-4C0D-A422-C642FE73C2AF}"/>
              </a:ext>
            </a:extLst>
          </p:cNvPr>
          <p:cNvSpPr>
            <a:spLocks noGrp="1"/>
          </p:cNvSpPr>
          <p:nvPr>
            <p:ph type="sldNum" sz="quarter" idx="12"/>
          </p:nvPr>
        </p:nvSpPr>
        <p:spPr>
          <a:xfrm>
            <a:off x="10328744" y="6356350"/>
            <a:ext cx="1025056" cy="365125"/>
          </a:xfrm>
          <a:prstGeom prst="rect">
            <a:avLst/>
          </a:prstGeom>
        </p:spPr>
        <p:txBody>
          <a:bodyPr/>
          <a:lstStyle/>
          <a:p>
            <a:fld id="{19D45C30-91B6-4D37-B3EC-98C0C4E45E7F}" type="slidenum">
              <a:rPr lang="en-US" smtClean="0"/>
              <a:t>‹#›</a:t>
            </a:fld>
            <a:endParaRPr lang="en-US" dirty="0"/>
          </a:p>
        </p:txBody>
      </p:sp>
      <p:pic>
        <p:nvPicPr>
          <p:cNvPr id="9" name="Content Placeholder 15">
            <a:extLst>
              <a:ext uri="{FF2B5EF4-FFF2-40B4-BE49-F238E27FC236}">
                <a16:creationId xmlns:a16="http://schemas.microsoft.com/office/drawing/2014/main" id="{67A6BB01-3876-4303-B094-B1A41344A95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3502" t="21128" r="21651" b="16855"/>
          <a:stretch/>
        </p:blipFill>
        <p:spPr>
          <a:xfrm>
            <a:off x="11051448" y="136524"/>
            <a:ext cx="1005840" cy="1137327"/>
          </a:xfrm>
          <a:prstGeom prst="rect">
            <a:avLst/>
          </a:prstGeom>
        </p:spPr>
      </p:pic>
      <p:pic>
        <p:nvPicPr>
          <p:cNvPr id="10" name="Picture 9">
            <a:extLst>
              <a:ext uri="{FF2B5EF4-FFF2-40B4-BE49-F238E27FC236}">
                <a16:creationId xmlns:a16="http://schemas.microsoft.com/office/drawing/2014/main" id="{8297C35C-9FBC-4E4B-BA63-BF0A1F4A7E7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4712" y="136524"/>
            <a:ext cx="1005840" cy="843228"/>
          </a:xfrm>
          <a:prstGeom prst="rect">
            <a:avLst/>
          </a:prstGeom>
        </p:spPr>
      </p:pic>
    </p:spTree>
    <p:extLst>
      <p:ext uri="{BB962C8B-B14F-4D97-AF65-F5344CB8AC3E}">
        <p14:creationId xmlns:p14="http://schemas.microsoft.com/office/powerpoint/2010/main" val="4113450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FCFD3-B894-4DAE-B970-277AE514EDED}"/>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EE92F74-2F63-486B-B16D-0C4B40495F42}"/>
              </a:ext>
            </a:extLst>
          </p:cNvPr>
          <p:cNvSpPr>
            <a:spLocks noGrp="1"/>
          </p:cNvSpPr>
          <p:nvPr>
            <p:ph type="dt" sz="half" idx="10"/>
          </p:nvPr>
        </p:nvSpPr>
        <p:spPr/>
        <p:txBody>
          <a:bodyPr/>
          <a:lstStyle/>
          <a:p>
            <a:r>
              <a:rPr lang="en-US"/>
              <a:t>12/11/2019</a:t>
            </a:r>
            <a:endParaRPr lang="en-US" dirty="0"/>
          </a:p>
        </p:txBody>
      </p:sp>
      <p:sp>
        <p:nvSpPr>
          <p:cNvPr id="4" name="Footer Placeholder 3">
            <a:extLst>
              <a:ext uri="{FF2B5EF4-FFF2-40B4-BE49-F238E27FC236}">
                <a16:creationId xmlns:a16="http://schemas.microsoft.com/office/drawing/2014/main" id="{818C2460-8604-4CE9-9156-6092B9D01D2B}"/>
              </a:ext>
            </a:extLst>
          </p:cNvPr>
          <p:cNvSpPr>
            <a:spLocks noGrp="1"/>
          </p:cNvSpPr>
          <p:nvPr>
            <p:ph type="ftr" sz="quarter" idx="11"/>
          </p:nvPr>
        </p:nvSpPr>
        <p:spPr/>
        <p:txBody>
          <a:bodyPr/>
          <a:lstStyle/>
          <a:p>
            <a:r>
              <a:rPr lang="en-US"/>
              <a:t>Menstrual hygiene management - Thérèse Mahon and Jan-Christoph Schlenk </a:t>
            </a:r>
            <a:endParaRPr lang="en-US" dirty="0"/>
          </a:p>
        </p:txBody>
      </p:sp>
      <p:sp>
        <p:nvSpPr>
          <p:cNvPr id="5" name="Slide Number Placeholder 4">
            <a:extLst>
              <a:ext uri="{FF2B5EF4-FFF2-40B4-BE49-F238E27FC236}">
                <a16:creationId xmlns:a16="http://schemas.microsoft.com/office/drawing/2014/main" id="{8F323A1E-B9DF-4428-BC94-7E5FBE875CB0}"/>
              </a:ext>
            </a:extLst>
          </p:cNvPr>
          <p:cNvSpPr>
            <a:spLocks noGrp="1"/>
          </p:cNvSpPr>
          <p:nvPr>
            <p:ph type="sldNum" sz="quarter" idx="12"/>
          </p:nvPr>
        </p:nvSpPr>
        <p:spPr/>
        <p:txBody>
          <a:bodyPr/>
          <a:lstStyle/>
          <a:p>
            <a:fld id="{19D45C30-91B6-4D37-B3EC-98C0C4E45E7F}" type="slidenum">
              <a:rPr lang="en-US" smtClean="0"/>
              <a:pPr/>
              <a:t>‹#›</a:t>
            </a:fld>
            <a:endParaRPr lang="en-US" dirty="0"/>
          </a:p>
        </p:txBody>
      </p:sp>
    </p:spTree>
    <p:extLst>
      <p:ext uri="{BB962C8B-B14F-4D97-AF65-F5344CB8AC3E}">
        <p14:creationId xmlns:p14="http://schemas.microsoft.com/office/powerpoint/2010/main" val="3638007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669D1DE-8051-44D3-AD36-21A950DE4AEE}"/>
              </a:ext>
            </a:extLst>
          </p:cNvPr>
          <p:cNvGrpSpPr/>
          <p:nvPr userDrawn="1"/>
        </p:nvGrpSpPr>
        <p:grpSpPr>
          <a:xfrm>
            <a:off x="10469462" y="6276839"/>
            <a:ext cx="884338" cy="365125"/>
            <a:chOff x="18105" y="-5683"/>
            <a:chExt cx="12173895" cy="5026349"/>
          </a:xfrm>
        </p:grpSpPr>
        <p:sp>
          <p:nvSpPr>
            <p:cNvPr id="16" name="Freeform: Shape 15">
              <a:extLst>
                <a:ext uri="{FF2B5EF4-FFF2-40B4-BE49-F238E27FC236}">
                  <a16:creationId xmlns:a16="http://schemas.microsoft.com/office/drawing/2014/main" id="{A281931A-F13F-4078-A28B-3BEE6EB16113}"/>
                </a:ext>
              </a:extLst>
            </p:cNvPr>
            <p:cNvSpPr/>
            <p:nvPr userDrawn="1"/>
          </p:nvSpPr>
          <p:spPr>
            <a:xfrm>
              <a:off x="21771" y="535753"/>
              <a:ext cx="12170229" cy="4484913"/>
            </a:xfrm>
            <a:custGeom>
              <a:avLst/>
              <a:gdLst>
                <a:gd name="connsiteX0" fmla="*/ 378764 w 12170228"/>
                <a:gd name="connsiteY0" fmla="*/ 0 h 4484913"/>
                <a:gd name="connsiteX1" fmla="*/ 7536541 w 12170228"/>
                <a:gd name="connsiteY1" fmla="*/ 2755846 h 4484913"/>
                <a:gd name="connsiteX2" fmla="*/ 9519505 w 12170228"/>
                <a:gd name="connsiteY2" fmla="*/ 3261792 h 4484913"/>
                <a:gd name="connsiteX3" fmla="*/ 12178276 w 12170228"/>
                <a:gd name="connsiteY3" fmla="*/ 2099286 h 4484913"/>
                <a:gd name="connsiteX4" fmla="*/ 12178276 w 12170228"/>
                <a:gd name="connsiteY4" fmla="*/ 3127876 h 4484913"/>
                <a:gd name="connsiteX5" fmla="*/ 12178276 w 12170228"/>
                <a:gd name="connsiteY5" fmla="*/ 4156445 h 4484913"/>
                <a:gd name="connsiteX6" fmla="*/ 10337588 w 12170228"/>
                <a:gd name="connsiteY6" fmla="*/ 4500238 h 4484913"/>
                <a:gd name="connsiteX7" fmla="*/ 5415330 w 12170228"/>
                <a:gd name="connsiteY7" fmla="*/ 2639130 h 4484913"/>
                <a:gd name="connsiteX8" fmla="*/ 0 w 12170228"/>
                <a:gd name="connsiteY8" fmla="*/ 100525 h 4484913"/>
                <a:gd name="connsiteX9" fmla="*/ 378764 w 12170228"/>
                <a:gd name="connsiteY9" fmla="*/ 0 h 448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0228" h="4484913">
                  <a:moveTo>
                    <a:pt x="378764" y="0"/>
                  </a:moveTo>
                  <a:cubicBezTo>
                    <a:pt x="1035739" y="59"/>
                    <a:pt x="2808310" y="395717"/>
                    <a:pt x="7536541" y="2755846"/>
                  </a:cubicBezTo>
                  <a:cubicBezTo>
                    <a:pt x="8275312" y="3124611"/>
                    <a:pt x="8939645" y="3261792"/>
                    <a:pt x="9519505" y="3261792"/>
                  </a:cubicBezTo>
                  <a:cubicBezTo>
                    <a:pt x="11207118" y="3261792"/>
                    <a:pt x="12178276" y="2099286"/>
                    <a:pt x="12178276" y="2099286"/>
                  </a:cubicBezTo>
                  <a:lnTo>
                    <a:pt x="12178276" y="3127876"/>
                  </a:lnTo>
                  <a:lnTo>
                    <a:pt x="12178276" y="4156445"/>
                  </a:lnTo>
                  <a:cubicBezTo>
                    <a:pt x="12178276" y="4156445"/>
                    <a:pt x="11498592" y="4500238"/>
                    <a:pt x="10337588" y="4500238"/>
                  </a:cubicBezTo>
                  <a:cubicBezTo>
                    <a:pt x="9137677" y="4500238"/>
                    <a:pt x="7423657" y="4132845"/>
                    <a:pt x="5415330" y="2639130"/>
                  </a:cubicBezTo>
                  <a:cubicBezTo>
                    <a:pt x="2345798" y="356093"/>
                    <a:pt x="0" y="100525"/>
                    <a:pt x="0" y="100525"/>
                  </a:cubicBezTo>
                  <a:cubicBezTo>
                    <a:pt x="0" y="100525"/>
                    <a:pt x="47491" y="-30"/>
                    <a:pt x="378764" y="0"/>
                  </a:cubicBezTo>
                </a:path>
              </a:pathLst>
            </a:custGeom>
            <a:solidFill>
              <a:srgbClr val="3AAA35">
                <a:alpha val="66000"/>
              </a:srgbClr>
            </a:solidFill>
            <a:ln w="29029"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AB92AF90-1027-429F-8A21-BD6ADFF33AC6}"/>
                </a:ext>
              </a:extLst>
            </p:cNvPr>
            <p:cNvSpPr/>
            <p:nvPr userDrawn="1"/>
          </p:nvSpPr>
          <p:spPr>
            <a:xfrm>
              <a:off x="6539889" y="-5683"/>
              <a:ext cx="5638800" cy="3635828"/>
            </a:xfrm>
            <a:custGeom>
              <a:avLst/>
              <a:gdLst>
                <a:gd name="connsiteX0" fmla="*/ 5660158 w 5638800"/>
                <a:gd name="connsiteY0" fmla="*/ 0 h 3635827"/>
                <a:gd name="connsiteX1" fmla="*/ 5660158 w 5638800"/>
                <a:gd name="connsiteY1" fmla="*/ 2285738 h 3635827"/>
                <a:gd name="connsiteX2" fmla="*/ 2843392 w 5638800"/>
                <a:gd name="connsiteY2" fmla="*/ 3647149 h 3635827"/>
                <a:gd name="connsiteX3" fmla="*/ 2249555 w 5638800"/>
                <a:gd name="connsiteY3" fmla="*/ 3589063 h 3635827"/>
                <a:gd name="connsiteX4" fmla="*/ 0 w 5638800"/>
                <a:gd name="connsiteY4" fmla="*/ 2560646 h 3635827"/>
                <a:gd name="connsiteX5" fmla="*/ 26125 w 5638800"/>
                <a:gd name="connsiteY5" fmla="*/ 2567787 h 3635827"/>
                <a:gd name="connsiteX6" fmla="*/ 1566868 w 5638800"/>
                <a:gd name="connsiteY6" fmla="*/ 2853210 h 3635827"/>
                <a:gd name="connsiteX7" fmla="*/ 5660158 w 5638800"/>
                <a:gd name="connsiteY7" fmla="*/ 0 h 363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8800" h="3635827">
                  <a:moveTo>
                    <a:pt x="5660158" y="0"/>
                  </a:moveTo>
                  <a:lnTo>
                    <a:pt x="5660158" y="2285738"/>
                  </a:lnTo>
                  <a:cubicBezTo>
                    <a:pt x="5660158" y="2285738"/>
                    <a:pt x="4509168" y="3647149"/>
                    <a:pt x="2843392" y="3647149"/>
                  </a:cubicBezTo>
                  <a:cubicBezTo>
                    <a:pt x="2651956" y="3647149"/>
                    <a:pt x="2453662" y="3629188"/>
                    <a:pt x="2249555" y="3589063"/>
                  </a:cubicBezTo>
                  <a:cubicBezTo>
                    <a:pt x="1758522" y="3492572"/>
                    <a:pt x="184469" y="2560755"/>
                    <a:pt x="0" y="2560646"/>
                  </a:cubicBezTo>
                  <a:cubicBezTo>
                    <a:pt x="4137" y="2560646"/>
                    <a:pt x="12736" y="2562932"/>
                    <a:pt x="26125" y="2567787"/>
                  </a:cubicBezTo>
                  <a:cubicBezTo>
                    <a:pt x="580949" y="2767953"/>
                    <a:pt x="1094254" y="2853210"/>
                    <a:pt x="1566868" y="2853210"/>
                  </a:cubicBezTo>
                  <a:cubicBezTo>
                    <a:pt x="4299422" y="2853210"/>
                    <a:pt x="5660158" y="0"/>
                    <a:pt x="5660158" y="0"/>
                  </a:cubicBezTo>
                </a:path>
              </a:pathLst>
            </a:custGeom>
            <a:solidFill>
              <a:srgbClr val="DCC217">
                <a:alpha val="66000"/>
              </a:srgbClr>
            </a:solidFill>
            <a:ln w="29029"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FD986FBC-B854-4EEC-ADF0-D643503BB588}"/>
                </a:ext>
              </a:extLst>
            </p:cNvPr>
            <p:cNvSpPr/>
            <p:nvPr userDrawn="1"/>
          </p:nvSpPr>
          <p:spPr>
            <a:xfrm>
              <a:off x="18105" y="734887"/>
              <a:ext cx="4506686" cy="2264228"/>
            </a:xfrm>
            <a:custGeom>
              <a:avLst/>
              <a:gdLst>
                <a:gd name="connsiteX0" fmla="*/ 0 w 4506685"/>
                <a:gd name="connsiteY0" fmla="*/ 0 h 2264227"/>
                <a:gd name="connsiteX1" fmla="*/ 872860 w 4506685"/>
                <a:gd name="connsiteY1" fmla="*/ 262448 h 2264227"/>
                <a:gd name="connsiteX2" fmla="*/ 3080679 w 4506685"/>
                <a:gd name="connsiteY2" fmla="*/ 1318623 h 2264227"/>
                <a:gd name="connsiteX3" fmla="*/ 4011168 w 4506685"/>
                <a:gd name="connsiteY3" fmla="*/ 1920725 h 2264227"/>
                <a:gd name="connsiteX4" fmla="*/ 4518290 w 4506685"/>
                <a:gd name="connsiteY4" fmla="*/ 2271114 h 2264227"/>
                <a:gd name="connsiteX5" fmla="*/ 1929356 w 4506685"/>
                <a:gd name="connsiteY5" fmla="*/ 1406813 h 2264227"/>
                <a:gd name="connsiteX6" fmla="*/ 421843 w 4506685"/>
                <a:gd name="connsiteY6" fmla="*/ 1270842 h 2264227"/>
                <a:gd name="connsiteX7" fmla="*/ 0 w 4506685"/>
                <a:gd name="connsiteY7" fmla="*/ 1283354 h 2264227"/>
                <a:gd name="connsiteX8" fmla="*/ 0 w 4506685"/>
                <a:gd name="connsiteY8" fmla="*/ 641647 h 226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6685" h="2264227">
                  <a:moveTo>
                    <a:pt x="0" y="0"/>
                  </a:moveTo>
                  <a:cubicBezTo>
                    <a:pt x="0" y="0"/>
                    <a:pt x="325206" y="65053"/>
                    <a:pt x="872860" y="262448"/>
                  </a:cubicBezTo>
                  <a:cubicBezTo>
                    <a:pt x="1420542" y="459784"/>
                    <a:pt x="2190707" y="789462"/>
                    <a:pt x="3080679" y="1318623"/>
                  </a:cubicBezTo>
                  <a:cubicBezTo>
                    <a:pt x="3362880" y="1486429"/>
                    <a:pt x="3722283" y="1724564"/>
                    <a:pt x="4011168" y="1920725"/>
                  </a:cubicBezTo>
                  <a:cubicBezTo>
                    <a:pt x="4300010" y="2116907"/>
                    <a:pt x="4518290" y="2271114"/>
                    <a:pt x="4518290" y="2271114"/>
                  </a:cubicBezTo>
                  <a:cubicBezTo>
                    <a:pt x="4518290" y="2271114"/>
                    <a:pt x="2871303" y="1584792"/>
                    <a:pt x="1929356" y="1406813"/>
                  </a:cubicBezTo>
                  <a:cubicBezTo>
                    <a:pt x="1334850" y="1294501"/>
                    <a:pt x="781971" y="1270842"/>
                    <a:pt x="421843" y="1270842"/>
                  </a:cubicBezTo>
                  <a:cubicBezTo>
                    <a:pt x="159889" y="1270842"/>
                    <a:pt x="0" y="1283354"/>
                    <a:pt x="0" y="1283354"/>
                  </a:cubicBezTo>
                  <a:lnTo>
                    <a:pt x="0" y="641647"/>
                  </a:lnTo>
                  <a:close/>
                </a:path>
              </a:pathLst>
            </a:custGeom>
            <a:solidFill>
              <a:srgbClr val="E81C26">
                <a:alpha val="66000"/>
              </a:srgbClr>
            </a:solidFill>
            <a:ln w="29029"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405B28F5-51B9-42CB-9128-446E4662AB7E}"/>
              </a:ext>
            </a:extLst>
          </p:cNvPr>
          <p:cNvSpPr>
            <a:spLocks noGrp="1"/>
          </p:cNvSpPr>
          <p:nvPr>
            <p:ph type="title"/>
          </p:nvPr>
        </p:nvSpPr>
        <p:spPr>
          <a:xfrm>
            <a:off x="831850" y="1709738"/>
            <a:ext cx="10515600" cy="2852737"/>
          </a:xfrm>
        </p:spPr>
        <p:txBody>
          <a:bodyPr anchor="b"/>
          <a:lstStyle>
            <a:lvl1pPr>
              <a:defRPr sz="6000">
                <a:solidFill>
                  <a:srgbClr val="002060"/>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3AB4CB6-1883-4716-AA95-3EC151AD4733}"/>
              </a:ext>
            </a:extLst>
          </p:cNvPr>
          <p:cNvSpPr>
            <a:spLocks noGrp="1"/>
          </p:cNvSpPr>
          <p:nvPr>
            <p:ph type="body" idx="1"/>
          </p:nvPr>
        </p:nvSpPr>
        <p:spPr>
          <a:xfrm>
            <a:off x="831850" y="4589463"/>
            <a:ext cx="10515600" cy="1500187"/>
          </a:xfrm>
        </p:spPr>
        <p:txBody>
          <a:bodyPr/>
          <a:lstStyle>
            <a:lvl1pPr marL="0" indent="0">
              <a:buNone/>
              <a:defRPr sz="2400">
                <a:solidFill>
                  <a:srgbClr val="002060"/>
                </a:solidFill>
                <a:latin typeface="Cambria" panose="02040503050406030204" pitchFamily="18" charset="0"/>
                <a:ea typeface="Cambria" panose="020405030504060302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Content Placeholder 15">
            <a:extLst>
              <a:ext uri="{FF2B5EF4-FFF2-40B4-BE49-F238E27FC236}">
                <a16:creationId xmlns:a16="http://schemas.microsoft.com/office/drawing/2014/main" id="{C0ED5EE1-6AF2-41C7-8B7C-EA3DDB80562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3502" t="21128" r="21651" b="16855"/>
          <a:stretch/>
        </p:blipFill>
        <p:spPr>
          <a:xfrm>
            <a:off x="11051448" y="136524"/>
            <a:ext cx="1005840" cy="1137327"/>
          </a:xfrm>
          <a:prstGeom prst="rect">
            <a:avLst/>
          </a:prstGeom>
        </p:spPr>
      </p:pic>
      <p:pic>
        <p:nvPicPr>
          <p:cNvPr id="10" name="Picture 9">
            <a:extLst>
              <a:ext uri="{FF2B5EF4-FFF2-40B4-BE49-F238E27FC236}">
                <a16:creationId xmlns:a16="http://schemas.microsoft.com/office/drawing/2014/main" id="{2510C5D7-FC42-437C-96FA-662088C0B8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4712" y="136524"/>
            <a:ext cx="1005840" cy="843228"/>
          </a:xfrm>
          <a:prstGeom prst="rect">
            <a:avLst/>
          </a:prstGeom>
        </p:spPr>
      </p:pic>
      <p:sp>
        <p:nvSpPr>
          <p:cNvPr id="20" name="Date Placeholder 3">
            <a:extLst>
              <a:ext uri="{FF2B5EF4-FFF2-40B4-BE49-F238E27FC236}">
                <a16:creationId xmlns:a16="http://schemas.microsoft.com/office/drawing/2014/main" id="{5DEE2349-5A27-413A-AF12-CD0952FF9EF1}"/>
              </a:ext>
            </a:extLst>
          </p:cNvPr>
          <p:cNvSpPr>
            <a:spLocks noGrp="1"/>
          </p:cNvSpPr>
          <p:nvPr>
            <p:ph type="dt" sz="half" idx="10"/>
          </p:nvPr>
        </p:nvSpPr>
        <p:spPr>
          <a:xfrm>
            <a:off x="838200" y="6356350"/>
            <a:ext cx="1197334" cy="365125"/>
          </a:xfrm>
          <a:prstGeom prst="rect">
            <a:avLst/>
          </a:prstGeom>
        </p:spPr>
        <p:txBody>
          <a:bodyPr/>
          <a:lstStyle/>
          <a:p>
            <a:r>
              <a:rPr lang="en-US"/>
              <a:t>12/11/2019</a:t>
            </a:r>
          </a:p>
        </p:txBody>
      </p:sp>
      <p:sp>
        <p:nvSpPr>
          <p:cNvPr id="21" name="Footer Placeholder 4">
            <a:extLst>
              <a:ext uri="{FF2B5EF4-FFF2-40B4-BE49-F238E27FC236}">
                <a16:creationId xmlns:a16="http://schemas.microsoft.com/office/drawing/2014/main" id="{D7D69B5C-033A-4245-9F7E-62F1A79003DF}"/>
              </a:ext>
            </a:extLst>
          </p:cNvPr>
          <p:cNvSpPr>
            <a:spLocks noGrp="1"/>
          </p:cNvSpPr>
          <p:nvPr>
            <p:ph type="ftr" sz="quarter" idx="11"/>
          </p:nvPr>
        </p:nvSpPr>
        <p:spPr>
          <a:xfrm>
            <a:off x="2165405" y="6356350"/>
            <a:ext cx="7861190" cy="365125"/>
          </a:xfrm>
          <a:prstGeom prst="rect">
            <a:avLst/>
          </a:prstGeom>
        </p:spPr>
        <p:txBody>
          <a:bodyPr/>
          <a:lstStyle>
            <a:lvl1pPr>
              <a:defRPr/>
            </a:lvl1pPr>
          </a:lstStyle>
          <a:p>
            <a:r>
              <a:rPr lang="en-US"/>
              <a:t>Menstrual hygiene management - Thérèse Mahon and Jan-Christoph Schlenk </a:t>
            </a:r>
            <a:endParaRPr lang="en-US" dirty="0"/>
          </a:p>
        </p:txBody>
      </p:sp>
      <p:sp>
        <p:nvSpPr>
          <p:cNvPr id="22" name="Slide Number Placeholder 5">
            <a:extLst>
              <a:ext uri="{FF2B5EF4-FFF2-40B4-BE49-F238E27FC236}">
                <a16:creationId xmlns:a16="http://schemas.microsoft.com/office/drawing/2014/main" id="{DACEE4FC-A921-4FF7-B9ED-FA2A407C49C4}"/>
              </a:ext>
            </a:extLst>
          </p:cNvPr>
          <p:cNvSpPr>
            <a:spLocks noGrp="1"/>
          </p:cNvSpPr>
          <p:nvPr>
            <p:ph type="sldNum" sz="quarter" idx="12"/>
          </p:nvPr>
        </p:nvSpPr>
        <p:spPr>
          <a:xfrm>
            <a:off x="10328744" y="6356350"/>
            <a:ext cx="1025056" cy="365125"/>
          </a:xfrm>
          <a:prstGeom prst="rect">
            <a:avLst/>
          </a:prstGeom>
        </p:spPr>
        <p:txBody>
          <a:bodyPr/>
          <a:lstStyle/>
          <a:p>
            <a:fld id="{19D45C30-91B6-4D37-B3EC-98C0C4E45E7F}" type="slidenum">
              <a:rPr lang="en-US" smtClean="0"/>
              <a:t>‹#›</a:t>
            </a:fld>
            <a:endParaRPr lang="en-US" dirty="0"/>
          </a:p>
        </p:txBody>
      </p:sp>
    </p:spTree>
    <p:extLst>
      <p:ext uri="{BB962C8B-B14F-4D97-AF65-F5344CB8AC3E}">
        <p14:creationId xmlns:p14="http://schemas.microsoft.com/office/powerpoint/2010/main" val="3020039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2AAF8DD-3CD7-4F5F-9997-F7DDDE017668}"/>
              </a:ext>
            </a:extLst>
          </p:cNvPr>
          <p:cNvGrpSpPr/>
          <p:nvPr userDrawn="1"/>
        </p:nvGrpSpPr>
        <p:grpSpPr>
          <a:xfrm>
            <a:off x="10469462" y="6276839"/>
            <a:ext cx="884338" cy="365125"/>
            <a:chOff x="18105" y="-5683"/>
            <a:chExt cx="12173895" cy="5026349"/>
          </a:xfrm>
        </p:grpSpPr>
        <p:sp>
          <p:nvSpPr>
            <p:cNvPr id="23" name="Freeform: Shape 22">
              <a:extLst>
                <a:ext uri="{FF2B5EF4-FFF2-40B4-BE49-F238E27FC236}">
                  <a16:creationId xmlns:a16="http://schemas.microsoft.com/office/drawing/2014/main" id="{1477F8A5-B91E-4F2A-B17E-491680658A90}"/>
                </a:ext>
              </a:extLst>
            </p:cNvPr>
            <p:cNvSpPr/>
            <p:nvPr userDrawn="1"/>
          </p:nvSpPr>
          <p:spPr>
            <a:xfrm>
              <a:off x="21771" y="535753"/>
              <a:ext cx="12170229" cy="4484913"/>
            </a:xfrm>
            <a:custGeom>
              <a:avLst/>
              <a:gdLst>
                <a:gd name="connsiteX0" fmla="*/ 378764 w 12170228"/>
                <a:gd name="connsiteY0" fmla="*/ 0 h 4484913"/>
                <a:gd name="connsiteX1" fmla="*/ 7536541 w 12170228"/>
                <a:gd name="connsiteY1" fmla="*/ 2755846 h 4484913"/>
                <a:gd name="connsiteX2" fmla="*/ 9519505 w 12170228"/>
                <a:gd name="connsiteY2" fmla="*/ 3261792 h 4484913"/>
                <a:gd name="connsiteX3" fmla="*/ 12178276 w 12170228"/>
                <a:gd name="connsiteY3" fmla="*/ 2099286 h 4484913"/>
                <a:gd name="connsiteX4" fmla="*/ 12178276 w 12170228"/>
                <a:gd name="connsiteY4" fmla="*/ 3127876 h 4484913"/>
                <a:gd name="connsiteX5" fmla="*/ 12178276 w 12170228"/>
                <a:gd name="connsiteY5" fmla="*/ 4156445 h 4484913"/>
                <a:gd name="connsiteX6" fmla="*/ 10337588 w 12170228"/>
                <a:gd name="connsiteY6" fmla="*/ 4500238 h 4484913"/>
                <a:gd name="connsiteX7" fmla="*/ 5415330 w 12170228"/>
                <a:gd name="connsiteY7" fmla="*/ 2639130 h 4484913"/>
                <a:gd name="connsiteX8" fmla="*/ 0 w 12170228"/>
                <a:gd name="connsiteY8" fmla="*/ 100525 h 4484913"/>
                <a:gd name="connsiteX9" fmla="*/ 378764 w 12170228"/>
                <a:gd name="connsiteY9" fmla="*/ 0 h 448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0228" h="4484913">
                  <a:moveTo>
                    <a:pt x="378764" y="0"/>
                  </a:moveTo>
                  <a:cubicBezTo>
                    <a:pt x="1035739" y="59"/>
                    <a:pt x="2808310" y="395717"/>
                    <a:pt x="7536541" y="2755846"/>
                  </a:cubicBezTo>
                  <a:cubicBezTo>
                    <a:pt x="8275312" y="3124611"/>
                    <a:pt x="8939645" y="3261792"/>
                    <a:pt x="9519505" y="3261792"/>
                  </a:cubicBezTo>
                  <a:cubicBezTo>
                    <a:pt x="11207118" y="3261792"/>
                    <a:pt x="12178276" y="2099286"/>
                    <a:pt x="12178276" y="2099286"/>
                  </a:cubicBezTo>
                  <a:lnTo>
                    <a:pt x="12178276" y="3127876"/>
                  </a:lnTo>
                  <a:lnTo>
                    <a:pt x="12178276" y="4156445"/>
                  </a:lnTo>
                  <a:cubicBezTo>
                    <a:pt x="12178276" y="4156445"/>
                    <a:pt x="11498592" y="4500238"/>
                    <a:pt x="10337588" y="4500238"/>
                  </a:cubicBezTo>
                  <a:cubicBezTo>
                    <a:pt x="9137677" y="4500238"/>
                    <a:pt x="7423657" y="4132845"/>
                    <a:pt x="5415330" y="2639130"/>
                  </a:cubicBezTo>
                  <a:cubicBezTo>
                    <a:pt x="2345798" y="356093"/>
                    <a:pt x="0" y="100525"/>
                    <a:pt x="0" y="100525"/>
                  </a:cubicBezTo>
                  <a:cubicBezTo>
                    <a:pt x="0" y="100525"/>
                    <a:pt x="47491" y="-30"/>
                    <a:pt x="378764" y="0"/>
                  </a:cubicBezTo>
                </a:path>
              </a:pathLst>
            </a:custGeom>
            <a:solidFill>
              <a:srgbClr val="3AAA35">
                <a:alpha val="66000"/>
              </a:srgbClr>
            </a:solidFill>
            <a:ln w="29029"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75F8185B-D579-4E97-A43D-C43E30EC2D08}"/>
                </a:ext>
              </a:extLst>
            </p:cNvPr>
            <p:cNvSpPr/>
            <p:nvPr userDrawn="1"/>
          </p:nvSpPr>
          <p:spPr>
            <a:xfrm>
              <a:off x="6539889" y="-5683"/>
              <a:ext cx="5638800" cy="3635828"/>
            </a:xfrm>
            <a:custGeom>
              <a:avLst/>
              <a:gdLst>
                <a:gd name="connsiteX0" fmla="*/ 5660158 w 5638800"/>
                <a:gd name="connsiteY0" fmla="*/ 0 h 3635827"/>
                <a:gd name="connsiteX1" fmla="*/ 5660158 w 5638800"/>
                <a:gd name="connsiteY1" fmla="*/ 2285738 h 3635827"/>
                <a:gd name="connsiteX2" fmla="*/ 2843392 w 5638800"/>
                <a:gd name="connsiteY2" fmla="*/ 3647149 h 3635827"/>
                <a:gd name="connsiteX3" fmla="*/ 2249555 w 5638800"/>
                <a:gd name="connsiteY3" fmla="*/ 3589063 h 3635827"/>
                <a:gd name="connsiteX4" fmla="*/ 0 w 5638800"/>
                <a:gd name="connsiteY4" fmla="*/ 2560646 h 3635827"/>
                <a:gd name="connsiteX5" fmla="*/ 26125 w 5638800"/>
                <a:gd name="connsiteY5" fmla="*/ 2567787 h 3635827"/>
                <a:gd name="connsiteX6" fmla="*/ 1566868 w 5638800"/>
                <a:gd name="connsiteY6" fmla="*/ 2853210 h 3635827"/>
                <a:gd name="connsiteX7" fmla="*/ 5660158 w 5638800"/>
                <a:gd name="connsiteY7" fmla="*/ 0 h 363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8800" h="3635827">
                  <a:moveTo>
                    <a:pt x="5660158" y="0"/>
                  </a:moveTo>
                  <a:lnTo>
                    <a:pt x="5660158" y="2285738"/>
                  </a:lnTo>
                  <a:cubicBezTo>
                    <a:pt x="5660158" y="2285738"/>
                    <a:pt x="4509168" y="3647149"/>
                    <a:pt x="2843392" y="3647149"/>
                  </a:cubicBezTo>
                  <a:cubicBezTo>
                    <a:pt x="2651956" y="3647149"/>
                    <a:pt x="2453662" y="3629188"/>
                    <a:pt x="2249555" y="3589063"/>
                  </a:cubicBezTo>
                  <a:cubicBezTo>
                    <a:pt x="1758522" y="3492572"/>
                    <a:pt x="184469" y="2560755"/>
                    <a:pt x="0" y="2560646"/>
                  </a:cubicBezTo>
                  <a:cubicBezTo>
                    <a:pt x="4137" y="2560646"/>
                    <a:pt x="12736" y="2562932"/>
                    <a:pt x="26125" y="2567787"/>
                  </a:cubicBezTo>
                  <a:cubicBezTo>
                    <a:pt x="580949" y="2767953"/>
                    <a:pt x="1094254" y="2853210"/>
                    <a:pt x="1566868" y="2853210"/>
                  </a:cubicBezTo>
                  <a:cubicBezTo>
                    <a:pt x="4299422" y="2853210"/>
                    <a:pt x="5660158" y="0"/>
                    <a:pt x="5660158" y="0"/>
                  </a:cubicBezTo>
                </a:path>
              </a:pathLst>
            </a:custGeom>
            <a:solidFill>
              <a:srgbClr val="DCC217">
                <a:alpha val="66000"/>
              </a:srgbClr>
            </a:solidFill>
            <a:ln w="2902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33655041-73F4-47CD-97C9-E82B64530369}"/>
                </a:ext>
              </a:extLst>
            </p:cNvPr>
            <p:cNvSpPr/>
            <p:nvPr userDrawn="1"/>
          </p:nvSpPr>
          <p:spPr>
            <a:xfrm>
              <a:off x="18105" y="734887"/>
              <a:ext cx="4506686" cy="2264228"/>
            </a:xfrm>
            <a:custGeom>
              <a:avLst/>
              <a:gdLst>
                <a:gd name="connsiteX0" fmla="*/ 0 w 4506685"/>
                <a:gd name="connsiteY0" fmla="*/ 0 h 2264227"/>
                <a:gd name="connsiteX1" fmla="*/ 872860 w 4506685"/>
                <a:gd name="connsiteY1" fmla="*/ 262448 h 2264227"/>
                <a:gd name="connsiteX2" fmla="*/ 3080679 w 4506685"/>
                <a:gd name="connsiteY2" fmla="*/ 1318623 h 2264227"/>
                <a:gd name="connsiteX3" fmla="*/ 4011168 w 4506685"/>
                <a:gd name="connsiteY3" fmla="*/ 1920725 h 2264227"/>
                <a:gd name="connsiteX4" fmla="*/ 4518290 w 4506685"/>
                <a:gd name="connsiteY4" fmla="*/ 2271114 h 2264227"/>
                <a:gd name="connsiteX5" fmla="*/ 1929356 w 4506685"/>
                <a:gd name="connsiteY5" fmla="*/ 1406813 h 2264227"/>
                <a:gd name="connsiteX6" fmla="*/ 421843 w 4506685"/>
                <a:gd name="connsiteY6" fmla="*/ 1270842 h 2264227"/>
                <a:gd name="connsiteX7" fmla="*/ 0 w 4506685"/>
                <a:gd name="connsiteY7" fmla="*/ 1283354 h 2264227"/>
                <a:gd name="connsiteX8" fmla="*/ 0 w 4506685"/>
                <a:gd name="connsiteY8" fmla="*/ 641647 h 226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6685" h="2264227">
                  <a:moveTo>
                    <a:pt x="0" y="0"/>
                  </a:moveTo>
                  <a:cubicBezTo>
                    <a:pt x="0" y="0"/>
                    <a:pt x="325206" y="65053"/>
                    <a:pt x="872860" y="262448"/>
                  </a:cubicBezTo>
                  <a:cubicBezTo>
                    <a:pt x="1420542" y="459784"/>
                    <a:pt x="2190707" y="789462"/>
                    <a:pt x="3080679" y="1318623"/>
                  </a:cubicBezTo>
                  <a:cubicBezTo>
                    <a:pt x="3362880" y="1486429"/>
                    <a:pt x="3722283" y="1724564"/>
                    <a:pt x="4011168" y="1920725"/>
                  </a:cubicBezTo>
                  <a:cubicBezTo>
                    <a:pt x="4300010" y="2116907"/>
                    <a:pt x="4518290" y="2271114"/>
                    <a:pt x="4518290" y="2271114"/>
                  </a:cubicBezTo>
                  <a:cubicBezTo>
                    <a:pt x="4518290" y="2271114"/>
                    <a:pt x="2871303" y="1584792"/>
                    <a:pt x="1929356" y="1406813"/>
                  </a:cubicBezTo>
                  <a:cubicBezTo>
                    <a:pt x="1334850" y="1294501"/>
                    <a:pt x="781971" y="1270842"/>
                    <a:pt x="421843" y="1270842"/>
                  </a:cubicBezTo>
                  <a:cubicBezTo>
                    <a:pt x="159889" y="1270842"/>
                    <a:pt x="0" y="1283354"/>
                    <a:pt x="0" y="1283354"/>
                  </a:cubicBezTo>
                  <a:lnTo>
                    <a:pt x="0" y="641647"/>
                  </a:lnTo>
                  <a:close/>
                </a:path>
              </a:pathLst>
            </a:custGeom>
            <a:solidFill>
              <a:srgbClr val="E81C26">
                <a:alpha val="66000"/>
              </a:srgbClr>
            </a:solidFill>
            <a:ln w="29029"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7CA1A25B-2992-4EB3-957C-40D5012E604E}"/>
              </a:ext>
            </a:extLst>
          </p:cNvPr>
          <p:cNvSpPr>
            <a:spLocks noGrp="1"/>
          </p:cNvSpPr>
          <p:nvPr>
            <p:ph type="title"/>
          </p:nvPr>
        </p:nvSpPr>
        <p:spPr/>
        <p:txBody>
          <a:bodyPr/>
          <a:lstStyle>
            <a:lvl1pPr>
              <a:defRPr>
                <a:solidFill>
                  <a:srgbClr val="002060"/>
                </a:solidFill>
                <a:latin typeface="Cambria" panose="02040503050406030204" pitchFamily="18" charset="0"/>
                <a:ea typeface="Cambria" panose="02040503050406030204"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10853BB-DECE-4BFC-932A-B4CBF3C565B7}"/>
              </a:ext>
            </a:extLst>
          </p:cNvPr>
          <p:cNvSpPr>
            <a:spLocks noGrp="1"/>
          </p:cNvSpPr>
          <p:nvPr>
            <p:ph sz="half" idx="1"/>
          </p:nvPr>
        </p:nvSpPr>
        <p:spPr>
          <a:xfrm>
            <a:off x="838200" y="1825625"/>
            <a:ext cx="5181600" cy="4351338"/>
          </a:xfrm>
        </p:spPr>
        <p:txBody>
          <a:bodyPr/>
          <a:lstStyle>
            <a:lvl1pPr>
              <a:defRPr>
                <a:solidFill>
                  <a:srgbClr val="002060"/>
                </a:solidFill>
                <a:latin typeface="Cambria" panose="02040503050406030204" pitchFamily="18" charset="0"/>
                <a:ea typeface="Cambria" panose="02040503050406030204" pitchFamily="18" charset="0"/>
              </a:defRPr>
            </a:lvl1pPr>
            <a:lvl2pPr>
              <a:defRPr>
                <a:solidFill>
                  <a:srgbClr val="002060"/>
                </a:solidFill>
                <a:latin typeface="Cambria" panose="02040503050406030204" pitchFamily="18" charset="0"/>
                <a:ea typeface="Cambria" panose="02040503050406030204" pitchFamily="18" charset="0"/>
              </a:defRPr>
            </a:lvl2pPr>
            <a:lvl3pPr>
              <a:defRPr>
                <a:solidFill>
                  <a:srgbClr val="002060"/>
                </a:solidFill>
                <a:latin typeface="Cambria" panose="02040503050406030204" pitchFamily="18" charset="0"/>
                <a:ea typeface="Cambria" panose="02040503050406030204" pitchFamily="18" charset="0"/>
              </a:defRPr>
            </a:lvl3pPr>
            <a:lvl4pPr>
              <a:defRPr>
                <a:solidFill>
                  <a:srgbClr val="002060"/>
                </a:solidFill>
                <a:latin typeface="Cambria" panose="02040503050406030204" pitchFamily="18" charset="0"/>
                <a:ea typeface="Cambria" panose="02040503050406030204" pitchFamily="18" charset="0"/>
              </a:defRPr>
            </a:lvl4pPr>
            <a:lvl5pPr>
              <a:defRPr>
                <a:solidFill>
                  <a:srgbClr val="002060"/>
                </a:solidFill>
                <a:latin typeface="Cambria" panose="02040503050406030204" pitchFamily="18" charset="0"/>
                <a:ea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C35EF6E-7DD2-4D27-B292-961A12803DFB}"/>
              </a:ext>
            </a:extLst>
          </p:cNvPr>
          <p:cNvSpPr>
            <a:spLocks noGrp="1"/>
          </p:cNvSpPr>
          <p:nvPr>
            <p:ph sz="half" idx="2"/>
          </p:nvPr>
        </p:nvSpPr>
        <p:spPr>
          <a:xfrm>
            <a:off x="6172200" y="1825625"/>
            <a:ext cx="5181600" cy="4351338"/>
          </a:xfrm>
        </p:spPr>
        <p:txBody>
          <a:bodyPr/>
          <a:lstStyle>
            <a:lvl1pPr>
              <a:defRPr>
                <a:solidFill>
                  <a:srgbClr val="002060"/>
                </a:solidFill>
                <a:latin typeface="Cambria" panose="02040503050406030204" pitchFamily="18" charset="0"/>
                <a:ea typeface="Cambria" panose="02040503050406030204" pitchFamily="18" charset="0"/>
              </a:defRPr>
            </a:lvl1pPr>
            <a:lvl2pPr>
              <a:defRPr>
                <a:solidFill>
                  <a:srgbClr val="002060"/>
                </a:solidFill>
                <a:latin typeface="Cambria" panose="02040503050406030204" pitchFamily="18" charset="0"/>
                <a:ea typeface="Cambria" panose="02040503050406030204" pitchFamily="18" charset="0"/>
              </a:defRPr>
            </a:lvl2pPr>
            <a:lvl3pPr>
              <a:defRPr>
                <a:solidFill>
                  <a:srgbClr val="002060"/>
                </a:solidFill>
                <a:latin typeface="Cambria" panose="02040503050406030204" pitchFamily="18" charset="0"/>
                <a:ea typeface="Cambria" panose="02040503050406030204" pitchFamily="18" charset="0"/>
              </a:defRPr>
            </a:lvl3pPr>
            <a:lvl4pPr>
              <a:defRPr>
                <a:solidFill>
                  <a:srgbClr val="002060"/>
                </a:solidFill>
                <a:latin typeface="Cambria" panose="02040503050406030204" pitchFamily="18" charset="0"/>
                <a:ea typeface="Cambria" panose="02040503050406030204" pitchFamily="18" charset="0"/>
              </a:defRPr>
            </a:lvl4pPr>
            <a:lvl5pPr>
              <a:defRPr>
                <a:solidFill>
                  <a:srgbClr val="002060"/>
                </a:solidFill>
                <a:latin typeface="Cambria" panose="02040503050406030204" pitchFamily="18" charset="0"/>
                <a:ea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Content Placeholder 15">
            <a:extLst>
              <a:ext uri="{FF2B5EF4-FFF2-40B4-BE49-F238E27FC236}">
                <a16:creationId xmlns:a16="http://schemas.microsoft.com/office/drawing/2014/main" id="{0DE1E973-9D3B-4BD6-A68C-66909CDF6F8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3502" t="21128" r="21651" b="16855"/>
          <a:stretch/>
        </p:blipFill>
        <p:spPr>
          <a:xfrm>
            <a:off x="11051448" y="136524"/>
            <a:ext cx="1005840" cy="1137327"/>
          </a:xfrm>
          <a:prstGeom prst="rect">
            <a:avLst/>
          </a:prstGeom>
        </p:spPr>
      </p:pic>
      <p:pic>
        <p:nvPicPr>
          <p:cNvPr id="12" name="Picture 11">
            <a:extLst>
              <a:ext uri="{FF2B5EF4-FFF2-40B4-BE49-F238E27FC236}">
                <a16:creationId xmlns:a16="http://schemas.microsoft.com/office/drawing/2014/main" id="{319FDCBE-D84C-4869-9E41-A429A437C5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4712" y="136524"/>
            <a:ext cx="1005840" cy="843228"/>
          </a:xfrm>
          <a:prstGeom prst="rect">
            <a:avLst/>
          </a:prstGeom>
        </p:spPr>
      </p:pic>
      <p:sp>
        <p:nvSpPr>
          <p:cNvPr id="14" name="Date Placeholder 3">
            <a:extLst>
              <a:ext uri="{FF2B5EF4-FFF2-40B4-BE49-F238E27FC236}">
                <a16:creationId xmlns:a16="http://schemas.microsoft.com/office/drawing/2014/main" id="{43B16576-6217-433A-B071-00F2B6E1EADD}"/>
              </a:ext>
            </a:extLst>
          </p:cNvPr>
          <p:cNvSpPr>
            <a:spLocks noGrp="1"/>
          </p:cNvSpPr>
          <p:nvPr>
            <p:ph type="dt" sz="half" idx="10"/>
          </p:nvPr>
        </p:nvSpPr>
        <p:spPr>
          <a:xfrm>
            <a:off x="838200" y="6356350"/>
            <a:ext cx="1197334" cy="365125"/>
          </a:xfrm>
          <a:prstGeom prst="rect">
            <a:avLst/>
          </a:prstGeom>
        </p:spPr>
        <p:txBody>
          <a:bodyPr/>
          <a:lstStyle/>
          <a:p>
            <a:r>
              <a:rPr lang="en-US"/>
              <a:t>12/11/2019</a:t>
            </a:r>
          </a:p>
        </p:txBody>
      </p:sp>
      <p:sp>
        <p:nvSpPr>
          <p:cNvPr id="15" name="Footer Placeholder 4">
            <a:extLst>
              <a:ext uri="{FF2B5EF4-FFF2-40B4-BE49-F238E27FC236}">
                <a16:creationId xmlns:a16="http://schemas.microsoft.com/office/drawing/2014/main" id="{1BD8EF0D-9A24-4B74-B6F6-C743856B8E23}"/>
              </a:ext>
            </a:extLst>
          </p:cNvPr>
          <p:cNvSpPr>
            <a:spLocks noGrp="1"/>
          </p:cNvSpPr>
          <p:nvPr>
            <p:ph type="ftr" sz="quarter" idx="11"/>
          </p:nvPr>
        </p:nvSpPr>
        <p:spPr>
          <a:xfrm>
            <a:off x="2165405" y="6356350"/>
            <a:ext cx="7861190" cy="365125"/>
          </a:xfrm>
          <a:prstGeom prst="rect">
            <a:avLst/>
          </a:prstGeom>
        </p:spPr>
        <p:txBody>
          <a:bodyPr/>
          <a:lstStyle>
            <a:lvl1pPr>
              <a:defRPr/>
            </a:lvl1pPr>
          </a:lstStyle>
          <a:p>
            <a:r>
              <a:rPr lang="en-US"/>
              <a:t>Menstrual hygiene management - Thérèse Mahon and Jan-Christoph Schlenk </a:t>
            </a:r>
            <a:endParaRPr lang="en-US" dirty="0"/>
          </a:p>
        </p:txBody>
      </p:sp>
      <p:sp>
        <p:nvSpPr>
          <p:cNvPr id="16" name="Slide Number Placeholder 5">
            <a:extLst>
              <a:ext uri="{FF2B5EF4-FFF2-40B4-BE49-F238E27FC236}">
                <a16:creationId xmlns:a16="http://schemas.microsoft.com/office/drawing/2014/main" id="{4EFC443D-0DF1-4D6D-BCD7-9C916838F655}"/>
              </a:ext>
            </a:extLst>
          </p:cNvPr>
          <p:cNvSpPr>
            <a:spLocks noGrp="1"/>
          </p:cNvSpPr>
          <p:nvPr>
            <p:ph type="sldNum" sz="quarter" idx="12"/>
          </p:nvPr>
        </p:nvSpPr>
        <p:spPr>
          <a:xfrm>
            <a:off x="10328744" y="6356350"/>
            <a:ext cx="1025056" cy="365125"/>
          </a:xfrm>
          <a:prstGeom prst="rect">
            <a:avLst/>
          </a:prstGeom>
        </p:spPr>
        <p:txBody>
          <a:bodyPr/>
          <a:lstStyle/>
          <a:p>
            <a:fld id="{19D45C30-91B6-4D37-B3EC-98C0C4E45E7F}" type="slidenum">
              <a:rPr lang="en-US" smtClean="0"/>
              <a:t>‹#›</a:t>
            </a:fld>
            <a:endParaRPr lang="en-US" dirty="0"/>
          </a:p>
        </p:txBody>
      </p:sp>
    </p:spTree>
    <p:extLst>
      <p:ext uri="{BB962C8B-B14F-4D97-AF65-F5344CB8AC3E}">
        <p14:creationId xmlns:p14="http://schemas.microsoft.com/office/powerpoint/2010/main" val="4141260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E2B89A2D-E51B-4BD0-BE1D-CE0536D33CA7}"/>
              </a:ext>
            </a:extLst>
          </p:cNvPr>
          <p:cNvGrpSpPr/>
          <p:nvPr userDrawn="1"/>
        </p:nvGrpSpPr>
        <p:grpSpPr>
          <a:xfrm>
            <a:off x="10469462" y="6276839"/>
            <a:ext cx="884338" cy="365125"/>
            <a:chOff x="18105" y="-5683"/>
            <a:chExt cx="12173895" cy="5026349"/>
          </a:xfrm>
        </p:grpSpPr>
        <p:sp>
          <p:nvSpPr>
            <p:cNvPr id="15" name="Freeform: Shape 14">
              <a:extLst>
                <a:ext uri="{FF2B5EF4-FFF2-40B4-BE49-F238E27FC236}">
                  <a16:creationId xmlns:a16="http://schemas.microsoft.com/office/drawing/2014/main" id="{302AC8AD-3057-460D-B987-403CF6941646}"/>
                </a:ext>
              </a:extLst>
            </p:cNvPr>
            <p:cNvSpPr/>
            <p:nvPr userDrawn="1"/>
          </p:nvSpPr>
          <p:spPr>
            <a:xfrm>
              <a:off x="21771" y="535753"/>
              <a:ext cx="12170229" cy="4484913"/>
            </a:xfrm>
            <a:custGeom>
              <a:avLst/>
              <a:gdLst>
                <a:gd name="connsiteX0" fmla="*/ 378764 w 12170228"/>
                <a:gd name="connsiteY0" fmla="*/ 0 h 4484913"/>
                <a:gd name="connsiteX1" fmla="*/ 7536541 w 12170228"/>
                <a:gd name="connsiteY1" fmla="*/ 2755846 h 4484913"/>
                <a:gd name="connsiteX2" fmla="*/ 9519505 w 12170228"/>
                <a:gd name="connsiteY2" fmla="*/ 3261792 h 4484913"/>
                <a:gd name="connsiteX3" fmla="*/ 12178276 w 12170228"/>
                <a:gd name="connsiteY3" fmla="*/ 2099286 h 4484913"/>
                <a:gd name="connsiteX4" fmla="*/ 12178276 w 12170228"/>
                <a:gd name="connsiteY4" fmla="*/ 3127876 h 4484913"/>
                <a:gd name="connsiteX5" fmla="*/ 12178276 w 12170228"/>
                <a:gd name="connsiteY5" fmla="*/ 4156445 h 4484913"/>
                <a:gd name="connsiteX6" fmla="*/ 10337588 w 12170228"/>
                <a:gd name="connsiteY6" fmla="*/ 4500238 h 4484913"/>
                <a:gd name="connsiteX7" fmla="*/ 5415330 w 12170228"/>
                <a:gd name="connsiteY7" fmla="*/ 2639130 h 4484913"/>
                <a:gd name="connsiteX8" fmla="*/ 0 w 12170228"/>
                <a:gd name="connsiteY8" fmla="*/ 100525 h 4484913"/>
                <a:gd name="connsiteX9" fmla="*/ 378764 w 12170228"/>
                <a:gd name="connsiteY9" fmla="*/ 0 h 448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0228" h="4484913">
                  <a:moveTo>
                    <a:pt x="378764" y="0"/>
                  </a:moveTo>
                  <a:cubicBezTo>
                    <a:pt x="1035739" y="59"/>
                    <a:pt x="2808310" y="395717"/>
                    <a:pt x="7536541" y="2755846"/>
                  </a:cubicBezTo>
                  <a:cubicBezTo>
                    <a:pt x="8275312" y="3124611"/>
                    <a:pt x="8939645" y="3261792"/>
                    <a:pt x="9519505" y="3261792"/>
                  </a:cubicBezTo>
                  <a:cubicBezTo>
                    <a:pt x="11207118" y="3261792"/>
                    <a:pt x="12178276" y="2099286"/>
                    <a:pt x="12178276" y="2099286"/>
                  </a:cubicBezTo>
                  <a:lnTo>
                    <a:pt x="12178276" y="3127876"/>
                  </a:lnTo>
                  <a:lnTo>
                    <a:pt x="12178276" y="4156445"/>
                  </a:lnTo>
                  <a:cubicBezTo>
                    <a:pt x="12178276" y="4156445"/>
                    <a:pt x="11498592" y="4500238"/>
                    <a:pt x="10337588" y="4500238"/>
                  </a:cubicBezTo>
                  <a:cubicBezTo>
                    <a:pt x="9137677" y="4500238"/>
                    <a:pt x="7423657" y="4132845"/>
                    <a:pt x="5415330" y="2639130"/>
                  </a:cubicBezTo>
                  <a:cubicBezTo>
                    <a:pt x="2345798" y="356093"/>
                    <a:pt x="0" y="100525"/>
                    <a:pt x="0" y="100525"/>
                  </a:cubicBezTo>
                  <a:cubicBezTo>
                    <a:pt x="0" y="100525"/>
                    <a:pt x="47491" y="-30"/>
                    <a:pt x="378764" y="0"/>
                  </a:cubicBezTo>
                </a:path>
              </a:pathLst>
            </a:custGeom>
            <a:solidFill>
              <a:srgbClr val="3AAA35">
                <a:alpha val="66000"/>
              </a:srgbClr>
            </a:solidFill>
            <a:ln w="29029"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C476D2C7-591D-4309-AF0B-61E405E49B03}"/>
                </a:ext>
              </a:extLst>
            </p:cNvPr>
            <p:cNvSpPr/>
            <p:nvPr userDrawn="1"/>
          </p:nvSpPr>
          <p:spPr>
            <a:xfrm>
              <a:off x="6539889" y="-5683"/>
              <a:ext cx="5638800" cy="3635828"/>
            </a:xfrm>
            <a:custGeom>
              <a:avLst/>
              <a:gdLst>
                <a:gd name="connsiteX0" fmla="*/ 5660158 w 5638800"/>
                <a:gd name="connsiteY0" fmla="*/ 0 h 3635827"/>
                <a:gd name="connsiteX1" fmla="*/ 5660158 w 5638800"/>
                <a:gd name="connsiteY1" fmla="*/ 2285738 h 3635827"/>
                <a:gd name="connsiteX2" fmla="*/ 2843392 w 5638800"/>
                <a:gd name="connsiteY2" fmla="*/ 3647149 h 3635827"/>
                <a:gd name="connsiteX3" fmla="*/ 2249555 w 5638800"/>
                <a:gd name="connsiteY3" fmla="*/ 3589063 h 3635827"/>
                <a:gd name="connsiteX4" fmla="*/ 0 w 5638800"/>
                <a:gd name="connsiteY4" fmla="*/ 2560646 h 3635827"/>
                <a:gd name="connsiteX5" fmla="*/ 26125 w 5638800"/>
                <a:gd name="connsiteY5" fmla="*/ 2567787 h 3635827"/>
                <a:gd name="connsiteX6" fmla="*/ 1566868 w 5638800"/>
                <a:gd name="connsiteY6" fmla="*/ 2853210 h 3635827"/>
                <a:gd name="connsiteX7" fmla="*/ 5660158 w 5638800"/>
                <a:gd name="connsiteY7" fmla="*/ 0 h 363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8800" h="3635827">
                  <a:moveTo>
                    <a:pt x="5660158" y="0"/>
                  </a:moveTo>
                  <a:lnTo>
                    <a:pt x="5660158" y="2285738"/>
                  </a:lnTo>
                  <a:cubicBezTo>
                    <a:pt x="5660158" y="2285738"/>
                    <a:pt x="4509168" y="3647149"/>
                    <a:pt x="2843392" y="3647149"/>
                  </a:cubicBezTo>
                  <a:cubicBezTo>
                    <a:pt x="2651956" y="3647149"/>
                    <a:pt x="2453662" y="3629188"/>
                    <a:pt x="2249555" y="3589063"/>
                  </a:cubicBezTo>
                  <a:cubicBezTo>
                    <a:pt x="1758522" y="3492572"/>
                    <a:pt x="184469" y="2560755"/>
                    <a:pt x="0" y="2560646"/>
                  </a:cubicBezTo>
                  <a:cubicBezTo>
                    <a:pt x="4137" y="2560646"/>
                    <a:pt x="12736" y="2562932"/>
                    <a:pt x="26125" y="2567787"/>
                  </a:cubicBezTo>
                  <a:cubicBezTo>
                    <a:pt x="580949" y="2767953"/>
                    <a:pt x="1094254" y="2853210"/>
                    <a:pt x="1566868" y="2853210"/>
                  </a:cubicBezTo>
                  <a:cubicBezTo>
                    <a:pt x="4299422" y="2853210"/>
                    <a:pt x="5660158" y="0"/>
                    <a:pt x="5660158" y="0"/>
                  </a:cubicBezTo>
                </a:path>
              </a:pathLst>
            </a:custGeom>
            <a:solidFill>
              <a:srgbClr val="DCC217">
                <a:alpha val="66000"/>
              </a:srgbClr>
            </a:solidFill>
            <a:ln w="2902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5FDF7E7-7418-43F8-9936-DD52D80E2D97}"/>
                </a:ext>
              </a:extLst>
            </p:cNvPr>
            <p:cNvSpPr/>
            <p:nvPr userDrawn="1"/>
          </p:nvSpPr>
          <p:spPr>
            <a:xfrm>
              <a:off x="18105" y="734887"/>
              <a:ext cx="4506686" cy="2264228"/>
            </a:xfrm>
            <a:custGeom>
              <a:avLst/>
              <a:gdLst>
                <a:gd name="connsiteX0" fmla="*/ 0 w 4506685"/>
                <a:gd name="connsiteY0" fmla="*/ 0 h 2264227"/>
                <a:gd name="connsiteX1" fmla="*/ 872860 w 4506685"/>
                <a:gd name="connsiteY1" fmla="*/ 262448 h 2264227"/>
                <a:gd name="connsiteX2" fmla="*/ 3080679 w 4506685"/>
                <a:gd name="connsiteY2" fmla="*/ 1318623 h 2264227"/>
                <a:gd name="connsiteX3" fmla="*/ 4011168 w 4506685"/>
                <a:gd name="connsiteY3" fmla="*/ 1920725 h 2264227"/>
                <a:gd name="connsiteX4" fmla="*/ 4518290 w 4506685"/>
                <a:gd name="connsiteY4" fmla="*/ 2271114 h 2264227"/>
                <a:gd name="connsiteX5" fmla="*/ 1929356 w 4506685"/>
                <a:gd name="connsiteY5" fmla="*/ 1406813 h 2264227"/>
                <a:gd name="connsiteX6" fmla="*/ 421843 w 4506685"/>
                <a:gd name="connsiteY6" fmla="*/ 1270842 h 2264227"/>
                <a:gd name="connsiteX7" fmla="*/ 0 w 4506685"/>
                <a:gd name="connsiteY7" fmla="*/ 1283354 h 2264227"/>
                <a:gd name="connsiteX8" fmla="*/ 0 w 4506685"/>
                <a:gd name="connsiteY8" fmla="*/ 641647 h 226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6685" h="2264227">
                  <a:moveTo>
                    <a:pt x="0" y="0"/>
                  </a:moveTo>
                  <a:cubicBezTo>
                    <a:pt x="0" y="0"/>
                    <a:pt x="325206" y="65053"/>
                    <a:pt x="872860" y="262448"/>
                  </a:cubicBezTo>
                  <a:cubicBezTo>
                    <a:pt x="1420542" y="459784"/>
                    <a:pt x="2190707" y="789462"/>
                    <a:pt x="3080679" y="1318623"/>
                  </a:cubicBezTo>
                  <a:cubicBezTo>
                    <a:pt x="3362880" y="1486429"/>
                    <a:pt x="3722283" y="1724564"/>
                    <a:pt x="4011168" y="1920725"/>
                  </a:cubicBezTo>
                  <a:cubicBezTo>
                    <a:pt x="4300010" y="2116907"/>
                    <a:pt x="4518290" y="2271114"/>
                    <a:pt x="4518290" y="2271114"/>
                  </a:cubicBezTo>
                  <a:cubicBezTo>
                    <a:pt x="4518290" y="2271114"/>
                    <a:pt x="2871303" y="1584792"/>
                    <a:pt x="1929356" y="1406813"/>
                  </a:cubicBezTo>
                  <a:cubicBezTo>
                    <a:pt x="1334850" y="1294501"/>
                    <a:pt x="781971" y="1270842"/>
                    <a:pt x="421843" y="1270842"/>
                  </a:cubicBezTo>
                  <a:cubicBezTo>
                    <a:pt x="159889" y="1270842"/>
                    <a:pt x="0" y="1283354"/>
                    <a:pt x="0" y="1283354"/>
                  </a:cubicBezTo>
                  <a:lnTo>
                    <a:pt x="0" y="641647"/>
                  </a:lnTo>
                  <a:close/>
                </a:path>
              </a:pathLst>
            </a:custGeom>
            <a:solidFill>
              <a:srgbClr val="E81C26">
                <a:alpha val="66000"/>
              </a:srgbClr>
            </a:solidFill>
            <a:ln w="29029"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42FD9A3D-53DE-4FF2-A73D-110A1058C0C0}"/>
              </a:ext>
            </a:extLst>
          </p:cNvPr>
          <p:cNvSpPr>
            <a:spLocks noGrp="1"/>
          </p:cNvSpPr>
          <p:nvPr>
            <p:ph type="title"/>
          </p:nvPr>
        </p:nvSpPr>
        <p:spPr>
          <a:xfrm>
            <a:off x="839788" y="365125"/>
            <a:ext cx="10515600" cy="1325563"/>
          </a:xfrm>
        </p:spPr>
        <p:txBody>
          <a:bodyPr/>
          <a:lstStyle>
            <a:lvl1pPr>
              <a:defRPr>
                <a:solidFill>
                  <a:srgbClr val="002060"/>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1396119-80B1-42EB-8746-5D945256D6BD}"/>
              </a:ext>
            </a:extLst>
          </p:cNvPr>
          <p:cNvSpPr>
            <a:spLocks noGrp="1"/>
          </p:cNvSpPr>
          <p:nvPr>
            <p:ph type="body" idx="1"/>
          </p:nvPr>
        </p:nvSpPr>
        <p:spPr>
          <a:xfrm>
            <a:off x="839788" y="1681163"/>
            <a:ext cx="5157787" cy="823912"/>
          </a:xfrm>
        </p:spPr>
        <p:txBody>
          <a:bodyPr anchor="b"/>
          <a:lstStyle>
            <a:lvl1pPr marL="0" indent="0">
              <a:buNone/>
              <a:defRPr sz="2400" b="1">
                <a:solidFill>
                  <a:srgbClr val="002060"/>
                </a:solidFill>
                <a:latin typeface="Cambria" panose="02040503050406030204" pitchFamily="18" charset="0"/>
                <a:ea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DAC2FE-7B07-4071-A96C-560CF03AC7B9}"/>
              </a:ext>
            </a:extLst>
          </p:cNvPr>
          <p:cNvSpPr>
            <a:spLocks noGrp="1"/>
          </p:cNvSpPr>
          <p:nvPr>
            <p:ph sz="half" idx="2"/>
          </p:nvPr>
        </p:nvSpPr>
        <p:spPr>
          <a:xfrm>
            <a:off x="839788" y="2505075"/>
            <a:ext cx="5157787" cy="3684588"/>
          </a:xfrm>
        </p:spPr>
        <p:txBody>
          <a:bodyPr/>
          <a:lstStyle>
            <a:lvl1pPr>
              <a:defRPr>
                <a:solidFill>
                  <a:srgbClr val="002060"/>
                </a:solidFill>
                <a:latin typeface="Cambria" panose="02040503050406030204" pitchFamily="18" charset="0"/>
                <a:ea typeface="Cambria" panose="02040503050406030204" pitchFamily="18" charset="0"/>
              </a:defRPr>
            </a:lvl1pPr>
            <a:lvl2pPr>
              <a:defRPr>
                <a:solidFill>
                  <a:srgbClr val="002060"/>
                </a:solidFill>
                <a:latin typeface="Cambria" panose="02040503050406030204" pitchFamily="18" charset="0"/>
                <a:ea typeface="Cambria" panose="02040503050406030204" pitchFamily="18" charset="0"/>
              </a:defRPr>
            </a:lvl2pPr>
            <a:lvl3pPr>
              <a:defRPr>
                <a:solidFill>
                  <a:srgbClr val="002060"/>
                </a:solidFill>
                <a:latin typeface="Cambria" panose="02040503050406030204" pitchFamily="18" charset="0"/>
                <a:ea typeface="Cambria" panose="02040503050406030204" pitchFamily="18" charset="0"/>
              </a:defRPr>
            </a:lvl3pPr>
            <a:lvl4pPr>
              <a:defRPr>
                <a:solidFill>
                  <a:srgbClr val="002060"/>
                </a:solidFill>
                <a:latin typeface="Cambria" panose="02040503050406030204" pitchFamily="18" charset="0"/>
                <a:ea typeface="Cambria" panose="02040503050406030204" pitchFamily="18" charset="0"/>
              </a:defRPr>
            </a:lvl4pPr>
            <a:lvl5pPr>
              <a:defRPr>
                <a:solidFill>
                  <a:srgbClr val="002060"/>
                </a:solidFill>
                <a:latin typeface="Cambria" panose="02040503050406030204" pitchFamily="18" charset="0"/>
                <a:ea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646C2E4-D2A7-4CC8-9FD1-0B9A5E0CCAF4}"/>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060"/>
                </a:solidFill>
                <a:latin typeface="Cambria" panose="02040503050406030204" pitchFamily="18" charset="0"/>
                <a:ea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DBE58A-2B76-4451-9293-AB6CC5117EDA}"/>
              </a:ext>
            </a:extLst>
          </p:cNvPr>
          <p:cNvSpPr>
            <a:spLocks noGrp="1"/>
          </p:cNvSpPr>
          <p:nvPr>
            <p:ph sz="quarter" idx="4"/>
          </p:nvPr>
        </p:nvSpPr>
        <p:spPr>
          <a:xfrm>
            <a:off x="6172200" y="2505075"/>
            <a:ext cx="5183188" cy="3684588"/>
          </a:xfrm>
        </p:spPr>
        <p:txBody>
          <a:bodyPr/>
          <a:lstStyle>
            <a:lvl1pPr>
              <a:defRPr>
                <a:solidFill>
                  <a:srgbClr val="002060"/>
                </a:solidFill>
                <a:latin typeface="Cambria" panose="02040503050406030204" pitchFamily="18" charset="0"/>
                <a:ea typeface="Cambria" panose="02040503050406030204" pitchFamily="18" charset="0"/>
              </a:defRPr>
            </a:lvl1pPr>
            <a:lvl2pPr>
              <a:defRPr>
                <a:solidFill>
                  <a:srgbClr val="002060"/>
                </a:solidFill>
                <a:latin typeface="Cambria" panose="02040503050406030204" pitchFamily="18" charset="0"/>
                <a:ea typeface="Cambria" panose="02040503050406030204" pitchFamily="18" charset="0"/>
              </a:defRPr>
            </a:lvl2pPr>
            <a:lvl3pPr>
              <a:defRPr>
                <a:solidFill>
                  <a:srgbClr val="002060"/>
                </a:solidFill>
                <a:latin typeface="Cambria" panose="02040503050406030204" pitchFamily="18" charset="0"/>
                <a:ea typeface="Cambria" panose="02040503050406030204" pitchFamily="18" charset="0"/>
              </a:defRPr>
            </a:lvl3pPr>
            <a:lvl4pPr>
              <a:defRPr>
                <a:solidFill>
                  <a:srgbClr val="002060"/>
                </a:solidFill>
                <a:latin typeface="Cambria" panose="02040503050406030204" pitchFamily="18" charset="0"/>
                <a:ea typeface="Cambria" panose="02040503050406030204" pitchFamily="18" charset="0"/>
              </a:defRPr>
            </a:lvl4pPr>
            <a:lvl5pPr>
              <a:defRPr>
                <a:solidFill>
                  <a:srgbClr val="002060"/>
                </a:solidFill>
                <a:latin typeface="Cambria" panose="02040503050406030204" pitchFamily="18" charset="0"/>
                <a:ea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Content Placeholder 15">
            <a:extLst>
              <a:ext uri="{FF2B5EF4-FFF2-40B4-BE49-F238E27FC236}">
                <a16:creationId xmlns:a16="http://schemas.microsoft.com/office/drawing/2014/main" id="{BE184D5D-654A-459E-8A02-C6A9257F4CF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3502" t="21128" r="21651" b="16855"/>
          <a:stretch/>
        </p:blipFill>
        <p:spPr>
          <a:xfrm>
            <a:off x="11051448" y="136524"/>
            <a:ext cx="1005840" cy="1137327"/>
          </a:xfrm>
          <a:prstGeom prst="rect">
            <a:avLst/>
          </a:prstGeom>
        </p:spPr>
      </p:pic>
      <p:pic>
        <p:nvPicPr>
          <p:cNvPr id="13" name="Picture 12">
            <a:extLst>
              <a:ext uri="{FF2B5EF4-FFF2-40B4-BE49-F238E27FC236}">
                <a16:creationId xmlns:a16="http://schemas.microsoft.com/office/drawing/2014/main" id="{E977ED78-3A8D-438C-9EBE-0886D2247F8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4712" y="136524"/>
            <a:ext cx="1005840" cy="843228"/>
          </a:xfrm>
          <a:prstGeom prst="rect">
            <a:avLst/>
          </a:prstGeom>
        </p:spPr>
      </p:pic>
      <p:sp>
        <p:nvSpPr>
          <p:cNvPr id="18" name="Date Placeholder 3">
            <a:extLst>
              <a:ext uri="{FF2B5EF4-FFF2-40B4-BE49-F238E27FC236}">
                <a16:creationId xmlns:a16="http://schemas.microsoft.com/office/drawing/2014/main" id="{44690693-F522-4473-97F4-17DF0BB023B8}"/>
              </a:ext>
            </a:extLst>
          </p:cNvPr>
          <p:cNvSpPr>
            <a:spLocks noGrp="1"/>
          </p:cNvSpPr>
          <p:nvPr>
            <p:ph type="dt" sz="half" idx="10"/>
          </p:nvPr>
        </p:nvSpPr>
        <p:spPr>
          <a:xfrm>
            <a:off x="838200" y="6356350"/>
            <a:ext cx="1197334" cy="365125"/>
          </a:xfrm>
          <a:prstGeom prst="rect">
            <a:avLst/>
          </a:prstGeom>
        </p:spPr>
        <p:txBody>
          <a:bodyPr/>
          <a:lstStyle/>
          <a:p>
            <a:r>
              <a:rPr lang="en-US"/>
              <a:t>12/11/2019</a:t>
            </a:r>
          </a:p>
        </p:txBody>
      </p:sp>
      <p:sp>
        <p:nvSpPr>
          <p:cNvPr id="19" name="Footer Placeholder 4">
            <a:extLst>
              <a:ext uri="{FF2B5EF4-FFF2-40B4-BE49-F238E27FC236}">
                <a16:creationId xmlns:a16="http://schemas.microsoft.com/office/drawing/2014/main" id="{1EE72C34-B88A-4ABA-9BC4-7D8D4620C25D}"/>
              </a:ext>
            </a:extLst>
          </p:cNvPr>
          <p:cNvSpPr>
            <a:spLocks noGrp="1"/>
          </p:cNvSpPr>
          <p:nvPr>
            <p:ph type="ftr" sz="quarter" idx="11"/>
          </p:nvPr>
        </p:nvSpPr>
        <p:spPr>
          <a:xfrm>
            <a:off x="2165405" y="6356350"/>
            <a:ext cx="7861190" cy="365125"/>
          </a:xfrm>
          <a:prstGeom prst="rect">
            <a:avLst/>
          </a:prstGeom>
        </p:spPr>
        <p:txBody>
          <a:bodyPr/>
          <a:lstStyle>
            <a:lvl1pPr>
              <a:defRPr/>
            </a:lvl1pPr>
          </a:lstStyle>
          <a:p>
            <a:r>
              <a:rPr lang="en-US"/>
              <a:t>Menstrual hygiene management - Thérèse Mahon and Jan-Christoph Schlenk </a:t>
            </a:r>
            <a:endParaRPr lang="en-US" dirty="0"/>
          </a:p>
        </p:txBody>
      </p:sp>
      <p:sp>
        <p:nvSpPr>
          <p:cNvPr id="20" name="Slide Number Placeholder 5">
            <a:extLst>
              <a:ext uri="{FF2B5EF4-FFF2-40B4-BE49-F238E27FC236}">
                <a16:creationId xmlns:a16="http://schemas.microsoft.com/office/drawing/2014/main" id="{587E9843-D740-4E01-87DA-F528288CCDAA}"/>
              </a:ext>
            </a:extLst>
          </p:cNvPr>
          <p:cNvSpPr>
            <a:spLocks noGrp="1"/>
          </p:cNvSpPr>
          <p:nvPr>
            <p:ph type="sldNum" sz="quarter" idx="12"/>
          </p:nvPr>
        </p:nvSpPr>
        <p:spPr>
          <a:xfrm>
            <a:off x="10328744" y="6356350"/>
            <a:ext cx="1025056" cy="365125"/>
          </a:xfrm>
          <a:prstGeom prst="rect">
            <a:avLst/>
          </a:prstGeom>
        </p:spPr>
        <p:txBody>
          <a:bodyPr/>
          <a:lstStyle/>
          <a:p>
            <a:fld id="{19D45C30-91B6-4D37-B3EC-98C0C4E45E7F}" type="slidenum">
              <a:rPr lang="en-US" smtClean="0"/>
              <a:t>‹#›</a:t>
            </a:fld>
            <a:endParaRPr lang="en-US" dirty="0"/>
          </a:p>
        </p:txBody>
      </p:sp>
    </p:spTree>
    <p:extLst>
      <p:ext uri="{BB962C8B-B14F-4D97-AF65-F5344CB8AC3E}">
        <p14:creationId xmlns:p14="http://schemas.microsoft.com/office/powerpoint/2010/main" val="1964158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754DF1A-D5E8-4118-8A36-769F03CC7180}"/>
              </a:ext>
            </a:extLst>
          </p:cNvPr>
          <p:cNvGrpSpPr/>
          <p:nvPr userDrawn="1"/>
        </p:nvGrpSpPr>
        <p:grpSpPr>
          <a:xfrm>
            <a:off x="10469462" y="6276839"/>
            <a:ext cx="884338" cy="365125"/>
            <a:chOff x="18105" y="-5683"/>
            <a:chExt cx="12173895" cy="5026349"/>
          </a:xfrm>
        </p:grpSpPr>
        <p:sp>
          <p:nvSpPr>
            <p:cNvPr id="15" name="Freeform: Shape 14">
              <a:extLst>
                <a:ext uri="{FF2B5EF4-FFF2-40B4-BE49-F238E27FC236}">
                  <a16:creationId xmlns:a16="http://schemas.microsoft.com/office/drawing/2014/main" id="{DA20FA06-DFC7-4998-92F9-67E44C61DC7C}"/>
                </a:ext>
              </a:extLst>
            </p:cNvPr>
            <p:cNvSpPr/>
            <p:nvPr userDrawn="1"/>
          </p:nvSpPr>
          <p:spPr>
            <a:xfrm>
              <a:off x="21771" y="535753"/>
              <a:ext cx="12170229" cy="4484913"/>
            </a:xfrm>
            <a:custGeom>
              <a:avLst/>
              <a:gdLst>
                <a:gd name="connsiteX0" fmla="*/ 378764 w 12170228"/>
                <a:gd name="connsiteY0" fmla="*/ 0 h 4484913"/>
                <a:gd name="connsiteX1" fmla="*/ 7536541 w 12170228"/>
                <a:gd name="connsiteY1" fmla="*/ 2755846 h 4484913"/>
                <a:gd name="connsiteX2" fmla="*/ 9519505 w 12170228"/>
                <a:gd name="connsiteY2" fmla="*/ 3261792 h 4484913"/>
                <a:gd name="connsiteX3" fmla="*/ 12178276 w 12170228"/>
                <a:gd name="connsiteY3" fmla="*/ 2099286 h 4484913"/>
                <a:gd name="connsiteX4" fmla="*/ 12178276 w 12170228"/>
                <a:gd name="connsiteY4" fmla="*/ 3127876 h 4484913"/>
                <a:gd name="connsiteX5" fmla="*/ 12178276 w 12170228"/>
                <a:gd name="connsiteY5" fmla="*/ 4156445 h 4484913"/>
                <a:gd name="connsiteX6" fmla="*/ 10337588 w 12170228"/>
                <a:gd name="connsiteY6" fmla="*/ 4500238 h 4484913"/>
                <a:gd name="connsiteX7" fmla="*/ 5415330 w 12170228"/>
                <a:gd name="connsiteY7" fmla="*/ 2639130 h 4484913"/>
                <a:gd name="connsiteX8" fmla="*/ 0 w 12170228"/>
                <a:gd name="connsiteY8" fmla="*/ 100525 h 4484913"/>
                <a:gd name="connsiteX9" fmla="*/ 378764 w 12170228"/>
                <a:gd name="connsiteY9" fmla="*/ 0 h 448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0228" h="4484913">
                  <a:moveTo>
                    <a:pt x="378764" y="0"/>
                  </a:moveTo>
                  <a:cubicBezTo>
                    <a:pt x="1035739" y="59"/>
                    <a:pt x="2808310" y="395717"/>
                    <a:pt x="7536541" y="2755846"/>
                  </a:cubicBezTo>
                  <a:cubicBezTo>
                    <a:pt x="8275312" y="3124611"/>
                    <a:pt x="8939645" y="3261792"/>
                    <a:pt x="9519505" y="3261792"/>
                  </a:cubicBezTo>
                  <a:cubicBezTo>
                    <a:pt x="11207118" y="3261792"/>
                    <a:pt x="12178276" y="2099286"/>
                    <a:pt x="12178276" y="2099286"/>
                  </a:cubicBezTo>
                  <a:lnTo>
                    <a:pt x="12178276" y="3127876"/>
                  </a:lnTo>
                  <a:lnTo>
                    <a:pt x="12178276" y="4156445"/>
                  </a:lnTo>
                  <a:cubicBezTo>
                    <a:pt x="12178276" y="4156445"/>
                    <a:pt x="11498592" y="4500238"/>
                    <a:pt x="10337588" y="4500238"/>
                  </a:cubicBezTo>
                  <a:cubicBezTo>
                    <a:pt x="9137677" y="4500238"/>
                    <a:pt x="7423657" y="4132845"/>
                    <a:pt x="5415330" y="2639130"/>
                  </a:cubicBezTo>
                  <a:cubicBezTo>
                    <a:pt x="2345798" y="356093"/>
                    <a:pt x="0" y="100525"/>
                    <a:pt x="0" y="100525"/>
                  </a:cubicBezTo>
                  <a:cubicBezTo>
                    <a:pt x="0" y="100525"/>
                    <a:pt x="47491" y="-30"/>
                    <a:pt x="378764" y="0"/>
                  </a:cubicBezTo>
                </a:path>
              </a:pathLst>
            </a:custGeom>
            <a:solidFill>
              <a:srgbClr val="3AAA35">
                <a:alpha val="66000"/>
              </a:srgbClr>
            </a:solidFill>
            <a:ln w="29029"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FDA0002C-B0A2-4A74-B8F9-F55E2DBEEA1A}"/>
                </a:ext>
              </a:extLst>
            </p:cNvPr>
            <p:cNvSpPr/>
            <p:nvPr userDrawn="1"/>
          </p:nvSpPr>
          <p:spPr>
            <a:xfrm>
              <a:off x="6539889" y="-5683"/>
              <a:ext cx="5638800" cy="3635828"/>
            </a:xfrm>
            <a:custGeom>
              <a:avLst/>
              <a:gdLst>
                <a:gd name="connsiteX0" fmla="*/ 5660158 w 5638800"/>
                <a:gd name="connsiteY0" fmla="*/ 0 h 3635827"/>
                <a:gd name="connsiteX1" fmla="*/ 5660158 w 5638800"/>
                <a:gd name="connsiteY1" fmla="*/ 2285738 h 3635827"/>
                <a:gd name="connsiteX2" fmla="*/ 2843392 w 5638800"/>
                <a:gd name="connsiteY2" fmla="*/ 3647149 h 3635827"/>
                <a:gd name="connsiteX3" fmla="*/ 2249555 w 5638800"/>
                <a:gd name="connsiteY3" fmla="*/ 3589063 h 3635827"/>
                <a:gd name="connsiteX4" fmla="*/ 0 w 5638800"/>
                <a:gd name="connsiteY4" fmla="*/ 2560646 h 3635827"/>
                <a:gd name="connsiteX5" fmla="*/ 26125 w 5638800"/>
                <a:gd name="connsiteY5" fmla="*/ 2567787 h 3635827"/>
                <a:gd name="connsiteX6" fmla="*/ 1566868 w 5638800"/>
                <a:gd name="connsiteY6" fmla="*/ 2853210 h 3635827"/>
                <a:gd name="connsiteX7" fmla="*/ 5660158 w 5638800"/>
                <a:gd name="connsiteY7" fmla="*/ 0 h 363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8800" h="3635827">
                  <a:moveTo>
                    <a:pt x="5660158" y="0"/>
                  </a:moveTo>
                  <a:lnTo>
                    <a:pt x="5660158" y="2285738"/>
                  </a:lnTo>
                  <a:cubicBezTo>
                    <a:pt x="5660158" y="2285738"/>
                    <a:pt x="4509168" y="3647149"/>
                    <a:pt x="2843392" y="3647149"/>
                  </a:cubicBezTo>
                  <a:cubicBezTo>
                    <a:pt x="2651956" y="3647149"/>
                    <a:pt x="2453662" y="3629188"/>
                    <a:pt x="2249555" y="3589063"/>
                  </a:cubicBezTo>
                  <a:cubicBezTo>
                    <a:pt x="1758522" y="3492572"/>
                    <a:pt x="184469" y="2560755"/>
                    <a:pt x="0" y="2560646"/>
                  </a:cubicBezTo>
                  <a:cubicBezTo>
                    <a:pt x="4137" y="2560646"/>
                    <a:pt x="12736" y="2562932"/>
                    <a:pt x="26125" y="2567787"/>
                  </a:cubicBezTo>
                  <a:cubicBezTo>
                    <a:pt x="580949" y="2767953"/>
                    <a:pt x="1094254" y="2853210"/>
                    <a:pt x="1566868" y="2853210"/>
                  </a:cubicBezTo>
                  <a:cubicBezTo>
                    <a:pt x="4299422" y="2853210"/>
                    <a:pt x="5660158" y="0"/>
                    <a:pt x="5660158" y="0"/>
                  </a:cubicBezTo>
                </a:path>
              </a:pathLst>
            </a:custGeom>
            <a:solidFill>
              <a:srgbClr val="DCC217">
                <a:alpha val="66000"/>
              </a:srgbClr>
            </a:solidFill>
            <a:ln w="2902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BA16B131-AADE-403A-834D-475464C2BFAA}"/>
                </a:ext>
              </a:extLst>
            </p:cNvPr>
            <p:cNvSpPr/>
            <p:nvPr userDrawn="1"/>
          </p:nvSpPr>
          <p:spPr>
            <a:xfrm>
              <a:off x="18105" y="734887"/>
              <a:ext cx="4506686" cy="2264228"/>
            </a:xfrm>
            <a:custGeom>
              <a:avLst/>
              <a:gdLst>
                <a:gd name="connsiteX0" fmla="*/ 0 w 4506685"/>
                <a:gd name="connsiteY0" fmla="*/ 0 h 2264227"/>
                <a:gd name="connsiteX1" fmla="*/ 872860 w 4506685"/>
                <a:gd name="connsiteY1" fmla="*/ 262448 h 2264227"/>
                <a:gd name="connsiteX2" fmla="*/ 3080679 w 4506685"/>
                <a:gd name="connsiteY2" fmla="*/ 1318623 h 2264227"/>
                <a:gd name="connsiteX3" fmla="*/ 4011168 w 4506685"/>
                <a:gd name="connsiteY3" fmla="*/ 1920725 h 2264227"/>
                <a:gd name="connsiteX4" fmla="*/ 4518290 w 4506685"/>
                <a:gd name="connsiteY4" fmla="*/ 2271114 h 2264227"/>
                <a:gd name="connsiteX5" fmla="*/ 1929356 w 4506685"/>
                <a:gd name="connsiteY5" fmla="*/ 1406813 h 2264227"/>
                <a:gd name="connsiteX6" fmla="*/ 421843 w 4506685"/>
                <a:gd name="connsiteY6" fmla="*/ 1270842 h 2264227"/>
                <a:gd name="connsiteX7" fmla="*/ 0 w 4506685"/>
                <a:gd name="connsiteY7" fmla="*/ 1283354 h 2264227"/>
                <a:gd name="connsiteX8" fmla="*/ 0 w 4506685"/>
                <a:gd name="connsiteY8" fmla="*/ 641647 h 226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6685" h="2264227">
                  <a:moveTo>
                    <a:pt x="0" y="0"/>
                  </a:moveTo>
                  <a:cubicBezTo>
                    <a:pt x="0" y="0"/>
                    <a:pt x="325206" y="65053"/>
                    <a:pt x="872860" y="262448"/>
                  </a:cubicBezTo>
                  <a:cubicBezTo>
                    <a:pt x="1420542" y="459784"/>
                    <a:pt x="2190707" y="789462"/>
                    <a:pt x="3080679" y="1318623"/>
                  </a:cubicBezTo>
                  <a:cubicBezTo>
                    <a:pt x="3362880" y="1486429"/>
                    <a:pt x="3722283" y="1724564"/>
                    <a:pt x="4011168" y="1920725"/>
                  </a:cubicBezTo>
                  <a:cubicBezTo>
                    <a:pt x="4300010" y="2116907"/>
                    <a:pt x="4518290" y="2271114"/>
                    <a:pt x="4518290" y="2271114"/>
                  </a:cubicBezTo>
                  <a:cubicBezTo>
                    <a:pt x="4518290" y="2271114"/>
                    <a:pt x="2871303" y="1584792"/>
                    <a:pt x="1929356" y="1406813"/>
                  </a:cubicBezTo>
                  <a:cubicBezTo>
                    <a:pt x="1334850" y="1294501"/>
                    <a:pt x="781971" y="1270842"/>
                    <a:pt x="421843" y="1270842"/>
                  </a:cubicBezTo>
                  <a:cubicBezTo>
                    <a:pt x="159889" y="1270842"/>
                    <a:pt x="0" y="1283354"/>
                    <a:pt x="0" y="1283354"/>
                  </a:cubicBezTo>
                  <a:lnTo>
                    <a:pt x="0" y="641647"/>
                  </a:lnTo>
                  <a:close/>
                </a:path>
              </a:pathLst>
            </a:custGeom>
            <a:solidFill>
              <a:srgbClr val="E81C26">
                <a:alpha val="66000"/>
              </a:srgbClr>
            </a:solidFill>
            <a:ln w="29029"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D6C26B89-FAAA-445C-83AF-556EDA831279}"/>
              </a:ext>
            </a:extLst>
          </p:cNvPr>
          <p:cNvSpPr>
            <a:spLocks noGrp="1"/>
          </p:cNvSpPr>
          <p:nvPr>
            <p:ph type="title"/>
          </p:nvPr>
        </p:nvSpPr>
        <p:spPr/>
        <p:txBody>
          <a:bodyPr/>
          <a:lstStyle>
            <a:lvl1pPr>
              <a:defRPr>
                <a:solidFill>
                  <a:srgbClr val="002060"/>
                </a:solidFill>
              </a:defRPr>
            </a:lvl1pPr>
          </a:lstStyle>
          <a:p>
            <a:r>
              <a:rPr lang="en-US"/>
              <a:t>Click to edit Master title style</a:t>
            </a:r>
            <a:endParaRPr lang="en-US" dirty="0"/>
          </a:p>
        </p:txBody>
      </p:sp>
      <p:pic>
        <p:nvPicPr>
          <p:cNvPr id="8" name="Content Placeholder 15">
            <a:extLst>
              <a:ext uri="{FF2B5EF4-FFF2-40B4-BE49-F238E27FC236}">
                <a16:creationId xmlns:a16="http://schemas.microsoft.com/office/drawing/2014/main" id="{F7376B4C-F580-4483-8ECF-70AB20F83083}"/>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3502" t="21128" r="21651" b="16855"/>
          <a:stretch/>
        </p:blipFill>
        <p:spPr>
          <a:xfrm>
            <a:off x="11051448" y="136524"/>
            <a:ext cx="1005840" cy="1137327"/>
          </a:xfrm>
          <a:prstGeom prst="rect">
            <a:avLst/>
          </a:prstGeom>
        </p:spPr>
      </p:pic>
      <p:pic>
        <p:nvPicPr>
          <p:cNvPr id="9" name="Picture 8">
            <a:extLst>
              <a:ext uri="{FF2B5EF4-FFF2-40B4-BE49-F238E27FC236}">
                <a16:creationId xmlns:a16="http://schemas.microsoft.com/office/drawing/2014/main" id="{32EB33CE-77E0-4542-B76A-1ABE534F87A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4712" y="136524"/>
            <a:ext cx="1005840" cy="843228"/>
          </a:xfrm>
          <a:prstGeom prst="rect">
            <a:avLst/>
          </a:prstGeom>
        </p:spPr>
      </p:pic>
      <p:sp>
        <p:nvSpPr>
          <p:cNvPr id="12" name="Date Placeholder 3">
            <a:extLst>
              <a:ext uri="{FF2B5EF4-FFF2-40B4-BE49-F238E27FC236}">
                <a16:creationId xmlns:a16="http://schemas.microsoft.com/office/drawing/2014/main" id="{38A30EF0-6264-449D-8644-E135A8616595}"/>
              </a:ext>
            </a:extLst>
          </p:cNvPr>
          <p:cNvSpPr>
            <a:spLocks noGrp="1"/>
          </p:cNvSpPr>
          <p:nvPr>
            <p:ph type="dt" sz="half" idx="10"/>
          </p:nvPr>
        </p:nvSpPr>
        <p:spPr>
          <a:xfrm>
            <a:off x="838200" y="6356350"/>
            <a:ext cx="1197334" cy="365125"/>
          </a:xfrm>
          <a:prstGeom prst="rect">
            <a:avLst/>
          </a:prstGeom>
        </p:spPr>
        <p:txBody>
          <a:bodyPr/>
          <a:lstStyle/>
          <a:p>
            <a:r>
              <a:rPr lang="en-US"/>
              <a:t>12/11/2019</a:t>
            </a:r>
          </a:p>
        </p:txBody>
      </p:sp>
      <p:sp>
        <p:nvSpPr>
          <p:cNvPr id="13" name="Footer Placeholder 4">
            <a:extLst>
              <a:ext uri="{FF2B5EF4-FFF2-40B4-BE49-F238E27FC236}">
                <a16:creationId xmlns:a16="http://schemas.microsoft.com/office/drawing/2014/main" id="{2428D80E-EBE0-4807-843F-045CFC842E99}"/>
              </a:ext>
            </a:extLst>
          </p:cNvPr>
          <p:cNvSpPr>
            <a:spLocks noGrp="1"/>
          </p:cNvSpPr>
          <p:nvPr>
            <p:ph type="ftr" sz="quarter" idx="11"/>
          </p:nvPr>
        </p:nvSpPr>
        <p:spPr>
          <a:xfrm>
            <a:off x="2165405" y="6356350"/>
            <a:ext cx="7861190" cy="365125"/>
          </a:xfrm>
          <a:prstGeom prst="rect">
            <a:avLst/>
          </a:prstGeom>
        </p:spPr>
        <p:txBody>
          <a:bodyPr/>
          <a:lstStyle>
            <a:lvl1pPr>
              <a:defRPr/>
            </a:lvl1pPr>
          </a:lstStyle>
          <a:p>
            <a:r>
              <a:rPr lang="en-US"/>
              <a:t>Menstrual hygiene management - Thérèse Mahon and Jan-Christoph Schlenk </a:t>
            </a:r>
            <a:endParaRPr lang="en-US" dirty="0"/>
          </a:p>
        </p:txBody>
      </p:sp>
      <p:sp>
        <p:nvSpPr>
          <p:cNvPr id="18" name="Slide Number Placeholder 5">
            <a:extLst>
              <a:ext uri="{FF2B5EF4-FFF2-40B4-BE49-F238E27FC236}">
                <a16:creationId xmlns:a16="http://schemas.microsoft.com/office/drawing/2014/main" id="{CC3DCF25-F528-4091-83C6-7895A81F1916}"/>
              </a:ext>
            </a:extLst>
          </p:cNvPr>
          <p:cNvSpPr>
            <a:spLocks noGrp="1"/>
          </p:cNvSpPr>
          <p:nvPr>
            <p:ph type="sldNum" sz="quarter" idx="12"/>
          </p:nvPr>
        </p:nvSpPr>
        <p:spPr>
          <a:xfrm>
            <a:off x="10328744" y="6356350"/>
            <a:ext cx="1025056" cy="365125"/>
          </a:xfrm>
          <a:prstGeom prst="rect">
            <a:avLst/>
          </a:prstGeom>
        </p:spPr>
        <p:txBody>
          <a:bodyPr/>
          <a:lstStyle/>
          <a:p>
            <a:fld id="{19D45C30-91B6-4D37-B3EC-98C0C4E45E7F}" type="slidenum">
              <a:rPr lang="en-US" smtClean="0"/>
              <a:t>‹#›</a:t>
            </a:fld>
            <a:endParaRPr lang="en-US" dirty="0"/>
          </a:p>
        </p:txBody>
      </p:sp>
    </p:spTree>
    <p:extLst>
      <p:ext uri="{BB962C8B-B14F-4D97-AF65-F5344CB8AC3E}">
        <p14:creationId xmlns:p14="http://schemas.microsoft.com/office/powerpoint/2010/main" val="3995295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AA0A187-50E0-4150-A102-86F99B782FD9}"/>
              </a:ext>
            </a:extLst>
          </p:cNvPr>
          <p:cNvGrpSpPr/>
          <p:nvPr userDrawn="1"/>
        </p:nvGrpSpPr>
        <p:grpSpPr>
          <a:xfrm>
            <a:off x="10469462" y="6276839"/>
            <a:ext cx="884338" cy="365125"/>
            <a:chOff x="18105" y="-5683"/>
            <a:chExt cx="12173895" cy="5026349"/>
          </a:xfrm>
        </p:grpSpPr>
        <p:sp>
          <p:nvSpPr>
            <p:cNvPr id="14" name="Freeform: Shape 13">
              <a:extLst>
                <a:ext uri="{FF2B5EF4-FFF2-40B4-BE49-F238E27FC236}">
                  <a16:creationId xmlns:a16="http://schemas.microsoft.com/office/drawing/2014/main" id="{37EBCBC7-0717-4D60-A848-7B2D4FA98981}"/>
                </a:ext>
              </a:extLst>
            </p:cNvPr>
            <p:cNvSpPr/>
            <p:nvPr userDrawn="1"/>
          </p:nvSpPr>
          <p:spPr>
            <a:xfrm>
              <a:off x="21771" y="535753"/>
              <a:ext cx="12170229" cy="4484913"/>
            </a:xfrm>
            <a:custGeom>
              <a:avLst/>
              <a:gdLst>
                <a:gd name="connsiteX0" fmla="*/ 378764 w 12170228"/>
                <a:gd name="connsiteY0" fmla="*/ 0 h 4484913"/>
                <a:gd name="connsiteX1" fmla="*/ 7536541 w 12170228"/>
                <a:gd name="connsiteY1" fmla="*/ 2755846 h 4484913"/>
                <a:gd name="connsiteX2" fmla="*/ 9519505 w 12170228"/>
                <a:gd name="connsiteY2" fmla="*/ 3261792 h 4484913"/>
                <a:gd name="connsiteX3" fmla="*/ 12178276 w 12170228"/>
                <a:gd name="connsiteY3" fmla="*/ 2099286 h 4484913"/>
                <a:gd name="connsiteX4" fmla="*/ 12178276 w 12170228"/>
                <a:gd name="connsiteY4" fmla="*/ 3127876 h 4484913"/>
                <a:gd name="connsiteX5" fmla="*/ 12178276 w 12170228"/>
                <a:gd name="connsiteY5" fmla="*/ 4156445 h 4484913"/>
                <a:gd name="connsiteX6" fmla="*/ 10337588 w 12170228"/>
                <a:gd name="connsiteY6" fmla="*/ 4500238 h 4484913"/>
                <a:gd name="connsiteX7" fmla="*/ 5415330 w 12170228"/>
                <a:gd name="connsiteY7" fmla="*/ 2639130 h 4484913"/>
                <a:gd name="connsiteX8" fmla="*/ 0 w 12170228"/>
                <a:gd name="connsiteY8" fmla="*/ 100525 h 4484913"/>
                <a:gd name="connsiteX9" fmla="*/ 378764 w 12170228"/>
                <a:gd name="connsiteY9" fmla="*/ 0 h 448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0228" h="4484913">
                  <a:moveTo>
                    <a:pt x="378764" y="0"/>
                  </a:moveTo>
                  <a:cubicBezTo>
                    <a:pt x="1035739" y="59"/>
                    <a:pt x="2808310" y="395717"/>
                    <a:pt x="7536541" y="2755846"/>
                  </a:cubicBezTo>
                  <a:cubicBezTo>
                    <a:pt x="8275312" y="3124611"/>
                    <a:pt x="8939645" y="3261792"/>
                    <a:pt x="9519505" y="3261792"/>
                  </a:cubicBezTo>
                  <a:cubicBezTo>
                    <a:pt x="11207118" y="3261792"/>
                    <a:pt x="12178276" y="2099286"/>
                    <a:pt x="12178276" y="2099286"/>
                  </a:cubicBezTo>
                  <a:lnTo>
                    <a:pt x="12178276" y="3127876"/>
                  </a:lnTo>
                  <a:lnTo>
                    <a:pt x="12178276" y="4156445"/>
                  </a:lnTo>
                  <a:cubicBezTo>
                    <a:pt x="12178276" y="4156445"/>
                    <a:pt x="11498592" y="4500238"/>
                    <a:pt x="10337588" y="4500238"/>
                  </a:cubicBezTo>
                  <a:cubicBezTo>
                    <a:pt x="9137677" y="4500238"/>
                    <a:pt x="7423657" y="4132845"/>
                    <a:pt x="5415330" y="2639130"/>
                  </a:cubicBezTo>
                  <a:cubicBezTo>
                    <a:pt x="2345798" y="356093"/>
                    <a:pt x="0" y="100525"/>
                    <a:pt x="0" y="100525"/>
                  </a:cubicBezTo>
                  <a:cubicBezTo>
                    <a:pt x="0" y="100525"/>
                    <a:pt x="47491" y="-30"/>
                    <a:pt x="378764" y="0"/>
                  </a:cubicBezTo>
                </a:path>
              </a:pathLst>
            </a:custGeom>
            <a:solidFill>
              <a:srgbClr val="3AAA35">
                <a:alpha val="66000"/>
              </a:srgbClr>
            </a:solidFill>
            <a:ln w="29029"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DA34EF66-20F9-4068-BF65-79DA02A05741}"/>
                </a:ext>
              </a:extLst>
            </p:cNvPr>
            <p:cNvSpPr/>
            <p:nvPr userDrawn="1"/>
          </p:nvSpPr>
          <p:spPr>
            <a:xfrm>
              <a:off x="6539889" y="-5683"/>
              <a:ext cx="5638800" cy="3635828"/>
            </a:xfrm>
            <a:custGeom>
              <a:avLst/>
              <a:gdLst>
                <a:gd name="connsiteX0" fmla="*/ 5660158 w 5638800"/>
                <a:gd name="connsiteY0" fmla="*/ 0 h 3635827"/>
                <a:gd name="connsiteX1" fmla="*/ 5660158 w 5638800"/>
                <a:gd name="connsiteY1" fmla="*/ 2285738 h 3635827"/>
                <a:gd name="connsiteX2" fmla="*/ 2843392 w 5638800"/>
                <a:gd name="connsiteY2" fmla="*/ 3647149 h 3635827"/>
                <a:gd name="connsiteX3" fmla="*/ 2249555 w 5638800"/>
                <a:gd name="connsiteY3" fmla="*/ 3589063 h 3635827"/>
                <a:gd name="connsiteX4" fmla="*/ 0 w 5638800"/>
                <a:gd name="connsiteY4" fmla="*/ 2560646 h 3635827"/>
                <a:gd name="connsiteX5" fmla="*/ 26125 w 5638800"/>
                <a:gd name="connsiteY5" fmla="*/ 2567787 h 3635827"/>
                <a:gd name="connsiteX6" fmla="*/ 1566868 w 5638800"/>
                <a:gd name="connsiteY6" fmla="*/ 2853210 h 3635827"/>
                <a:gd name="connsiteX7" fmla="*/ 5660158 w 5638800"/>
                <a:gd name="connsiteY7" fmla="*/ 0 h 363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8800" h="3635827">
                  <a:moveTo>
                    <a:pt x="5660158" y="0"/>
                  </a:moveTo>
                  <a:lnTo>
                    <a:pt x="5660158" y="2285738"/>
                  </a:lnTo>
                  <a:cubicBezTo>
                    <a:pt x="5660158" y="2285738"/>
                    <a:pt x="4509168" y="3647149"/>
                    <a:pt x="2843392" y="3647149"/>
                  </a:cubicBezTo>
                  <a:cubicBezTo>
                    <a:pt x="2651956" y="3647149"/>
                    <a:pt x="2453662" y="3629188"/>
                    <a:pt x="2249555" y="3589063"/>
                  </a:cubicBezTo>
                  <a:cubicBezTo>
                    <a:pt x="1758522" y="3492572"/>
                    <a:pt x="184469" y="2560755"/>
                    <a:pt x="0" y="2560646"/>
                  </a:cubicBezTo>
                  <a:cubicBezTo>
                    <a:pt x="4137" y="2560646"/>
                    <a:pt x="12736" y="2562932"/>
                    <a:pt x="26125" y="2567787"/>
                  </a:cubicBezTo>
                  <a:cubicBezTo>
                    <a:pt x="580949" y="2767953"/>
                    <a:pt x="1094254" y="2853210"/>
                    <a:pt x="1566868" y="2853210"/>
                  </a:cubicBezTo>
                  <a:cubicBezTo>
                    <a:pt x="4299422" y="2853210"/>
                    <a:pt x="5660158" y="0"/>
                    <a:pt x="5660158" y="0"/>
                  </a:cubicBezTo>
                </a:path>
              </a:pathLst>
            </a:custGeom>
            <a:solidFill>
              <a:srgbClr val="DCC217">
                <a:alpha val="66000"/>
              </a:srgbClr>
            </a:solidFill>
            <a:ln w="2902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000CF128-63CF-4C14-B113-B51391BC85E2}"/>
                </a:ext>
              </a:extLst>
            </p:cNvPr>
            <p:cNvSpPr/>
            <p:nvPr userDrawn="1"/>
          </p:nvSpPr>
          <p:spPr>
            <a:xfrm>
              <a:off x="18105" y="734887"/>
              <a:ext cx="4506686" cy="2264228"/>
            </a:xfrm>
            <a:custGeom>
              <a:avLst/>
              <a:gdLst>
                <a:gd name="connsiteX0" fmla="*/ 0 w 4506685"/>
                <a:gd name="connsiteY0" fmla="*/ 0 h 2264227"/>
                <a:gd name="connsiteX1" fmla="*/ 872860 w 4506685"/>
                <a:gd name="connsiteY1" fmla="*/ 262448 h 2264227"/>
                <a:gd name="connsiteX2" fmla="*/ 3080679 w 4506685"/>
                <a:gd name="connsiteY2" fmla="*/ 1318623 h 2264227"/>
                <a:gd name="connsiteX3" fmla="*/ 4011168 w 4506685"/>
                <a:gd name="connsiteY3" fmla="*/ 1920725 h 2264227"/>
                <a:gd name="connsiteX4" fmla="*/ 4518290 w 4506685"/>
                <a:gd name="connsiteY4" fmla="*/ 2271114 h 2264227"/>
                <a:gd name="connsiteX5" fmla="*/ 1929356 w 4506685"/>
                <a:gd name="connsiteY5" fmla="*/ 1406813 h 2264227"/>
                <a:gd name="connsiteX6" fmla="*/ 421843 w 4506685"/>
                <a:gd name="connsiteY6" fmla="*/ 1270842 h 2264227"/>
                <a:gd name="connsiteX7" fmla="*/ 0 w 4506685"/>
                <a:gd name="connsiteY7" fmla="*/ 1283354 h 2264227"/>
                <a:gd name="connsiteX8" fmla="*/ 0 w 4506685"/>
                <a:gd name="connsiteY8" fmla="*/ 641647 h 226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6685" h="2264227">
                  <a:moveTo>
                    <a:pt x="0" y="0"/>
                  </a:moveTo>
                  <a:cubicBezTo>
                    <a:pt x="0" y="0"/>
                    <a:pt x="325206" y="65053"/>
                    <a:pt x="872860" y="262448"/>
                  </a:cubicBezTo>
                  <a:cubicBezTo>
                    <a:pt x="1420542" y="459784"/>
                    <a:pt x="2190707" y="789462"/>
                    <a:pt x="3080679" y="1318623"/>
                  </a:cubicBezTo>
                  <a:cubicBezTo>
                    <a:pt x="3362880" y="1486429"/>
                    <a:pt x="3722283" y="1724564"/>
                    <a:pt x="4011168" y="1920725"/>
                  </a:cubicBezTo>
                  <a:cubicBezTo>
                    <a:pt x="4300010" y="2116907"/>
                    <a:pt x="4518290" y="2271114"/>
                    <a:pt x="4518290" y="2271114"/>
                  </a:cubicBezTo>
                  <a:cubicBezTo>
                    <a:pt x="4518290" y="2271114"/>
                    <a:pt x="2871303" y="1584792"/>
                    <a:pt x="1929356" y="1406813"/>
                  </a:cubicBezTo>
                  <a:cubicBezTo>
                    <a:pt x="1334850" y="1294501"/>
                    <a:pt x="781971" y="1270842"/>
                    <a:pt x="421843" y="1270842"/>
                  </a:cubicBezTo>
                  <a:cubicBezTo>
                    <a:pt x="159889" y="1270842"/>
                    <a:pt x="0" y="1283354"/>
                    <a:pt x="0" y="1283354"/>
                  </a:cubicBezTo>
                  <a:lnTo>
                    <a:pt x="0" y="641647"/>
                  </a:lnTo>
                  <a:close/>
                </a:path>
              </a:pathLst>
            </a:custGeom>
            <a:solidFill>
              <a:srgbClr val="E81C26">
                <a:alpha val="66000"/>
              </a:srgbClr>
            </a:solidFill>
            <a:ln w="29029" cap="flat">
              <a:noFill/>
              <a:prstDash val="solid"/>
              <a:miter/>
            </a:ln>
          </p:spPr>
          <p:txBody>
            <a:bodyPr rtlCol="0" anchor="ctr"/>
            <a:lstStyle/>
            <a:p>
              <a:endParaRPr lang="en-US"/>
            </a:p>
          </p:txBody>
        </p:sp>
      </p:grpSp>
      <p:pic>
        <p:nvPicPr>
          <p:cNvPr id="7" name="Content Placeholder 15">
            <a:extLst>
              <a:ext uri="{FF2B5EF4-FFF2-40B4-BE49-F238E27FC236}">
                <a16:creationId xmlns:a16="http://schemas.microsoft.com/office/drawing/2014/main" id="{C853F6F6-EAE6-423B-A39D-E37F024F9A0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3502" t="21128" r="21651" b="16855"/>
          <a:stretch/>
        </p:blipFill>
        <p:spPr>
          <a:xfrm>
            <a:off x="11051448" y="136524"/>
            <a:ext cx="1005840" cy="1137327"/>
          </a:xfrm>
          <a:prstGeom prst="rect">
            <a:avLst/>
          </a:prstGeom>
        </p:spPr>
      </p:pic>
      <p:pic>
        <p:nvPicPr>
          <p:cNvPr id="8" name="Picture 7">
            <a:extLst>
              <a:ext uri="{FF2B5EF4-FFF2-40B4-BE49-F238E27FC236}">
                <a16:creationId xmlns:a16="http://schemas.microsoft.com/office/drawing/2014/main" id="{DFACA706-36E9-41D8-ACB6-8EB5E35C746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4712" y="136524"/>
            <a:ext cx="1005840" cy="843228"/>
          </a:xfrm>
          <a:prstGeom prst="rect">
            <a:avLst/>
          </a:prstGeom>
        </p:spPr>
      </p:pic>
      <p:sp>
        <p:nvSpPr>
          <p:cNvPr id="11" name="Date Placeholder 3">
            <a:extLst>
              <a:ext uri="{FF2B5EF4-FFF2-40B4-BE49-F238E27FC236}">
                <a16:creationId xmlns:a16="http://schemas.microsoft.com/office/drawing/2014/main" id="{25098F93-E390-456F-99EF-E2B508DA12B5}"/>
              </a:ext>
            </a:extLst>
          </p:cNvPr>
          <p:cNvSpPr>
            <a:spLocks noGrp="1"/>
          </p:cNvSpPr>
          <p:nvPr>
            <p:ph type="dt" sz="half" idx="10"/>
          </p:nvPr>
        </p:nvSpPr>
        <p:spPr>
          <a:xfrm>
            <a:off x="838200" y="6356350"/>
            <a:ext cx="1197334" cy="365125"/>
          </a:xfrm>
          <a:prstGeom prst="rect">
            <a:avLst/>
          </a:prstGeom>
        </p:spPr>
        <p:txBody>
          <a:bodyPr/>
          <a:lstStyle/>
          <a:p>
            <a:r>
              <a:rPr lang="en-US"/>
              <a:t>12/11/2019</a:t>
            </a:r>
          </a:p>
        </p:txBody>
      </p:sp>
      <p:sp>
        <p:nvSpPr>
          <p:cNvPr id="12" name="Footer Placeholder 4">
            <a:extLst>
              <a:ext uri="{FF2B5EF4-FFF2-40B4-BE49-F238E27FC236}">
                <a16:creationId xmlns:a16="http://schemas.microsoft.com/office/drawing/2014/main" id="{8525E63E-A375-4E79-A6E8-B79C2D0FF51D}"/>
              </a:ext>
            </a:extLst>
          </p:cNvPr>
          <p:cNvSpPr>
            <a:spLocks noGrp="1"/>
          </p:cNvSpPr>
          <p:nvPr>
            <p:ph type="ftr" sz="quarter" idx="11"/>
          </p:nvPr>
        </p:nvSpPr>
        <p:spPr>
          <a:xfrm>
            <a:off x="2165405" y="6356350"/>
            <a:ext cx="7861190" cy="365125"/>
          </a:xfrm>
          <a:prstGeom prst="rect">
            <a:avLst/>
          </a:prstGeom>
        </p:spPr>
        <p:txBody>
          <a:bodyPr/>
          <a:lstStyle>
            <a:lvl1pPr>
              <a:defRPr/>
            </a:lvl1pPr>
          </a:lstStyle>
          <a:p>
            <a:r>
              <a:rPr lang="en-US"/>
              <a:t>Menstrual hygiene management - Thérèse Mahon and Jan-Christoph Schlenk </a:t>
            </a:r>
            <a:endParaRPr lang="en-US" dirty="0"/>
          </a:p>
        </p:txBody>
      </p:sp>
      <p:sp>
        <p:nvSpPr>
          <p:cNvPr id="17" name="Slide Number Placeholder 5">
            <a:extLst>
              <a:ext uri="{FF2B5EF4-FFF2-40B4-BE49-F238E27FC236}">
                <a16:creationId xmlns:a16="http://schemas.microsoft.com/office/drawing/2014/main" id="{3249BD8A-20CB-4496-BAE6-C7232FF738DF}"/>
              </a:ext>
            </a:extLst>
          </p:cNvPr>
          <p:cNvSpPr>
            <a:spLocks noGrp="1"/>
          </p:cNvSpPr>
          <p:nvPr>
            <p:ph type="sldNum" sz="quarter" idx="12"/>
          </p:nvPr>
        </p:nvSpPr>
        <p:spPr>
          <a:xfrm>
            <a:off x="10328744" y="6356350"/>
            <a:ext cx="1025056" cy="365125"/>
          </a:xfrm>
          <a:prstGeom prst="rect">
            <a:avLst/>
          </a:prstGeom>
        </p:spPr>
        <p:txBody>
          <a:bodyPr/>
          <a:lstStyle/>
          <a:p>
            <a:fld id="{19D45C30-91B6-4D37-B3EC-98C0C4E45E7F}" type="slidenum">
              <a:rPr lang="en-US" smtClean="0"/>
              <a:t>‹#›</a:t>
            </a:fld>
            <a:endParaRPr lang="en-US" dirty="0"/>
          </a:p>
        </p:txBody>
      </p:sp>
    </p:spTree>
    <p:extLst>
      <p:ext uri="{BB962C8B-B14F-4D97-AF65-F5344CB8AC3E}">
        <p14:creationId xmlns:p14="http://schemas.microsoft.com/office/powerpoint/2010/main" val="4172034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548E5656-9721-4D77-AADA-4BE7DA19C31A}"/>
              </a:ext>
            </a:extLst>
          </p:cNvPr>
          <p:cNvGrpSpPr/>
          <p:nvPr userDrawn="1"/>
        </p:nvGrpSpPr>
        <p:grpSpPr>
          <a:xfrm>
            <a:off x="10469462" y="6276839"/>
            <a:ext cx="884338" cy="365125"/>
            <a:chOff x="18105" y="-5683"/>
            <a:chExt cx="12173895" cy="5026349"/>
          </a:xfrm>
        </p:grpSpPr>
        <p:sp>
          <p:nvSpPr>
            <p:cNvPr id="17" name="Freeform: Shape 16">
              <a:extLst>
                <a:ext uri="{FF2B5EF4-FFF2-40B4-BE49-F238E27FC236}">
                  <a16:creationId xmlns:a16="http://schemas.microsoft.com/office/drawing/2014/main" id="{902F2713-D5DC-4745-BF09-962B4CB71D8A}"/>
                </a:ext>
              </a:extLst>
            </p:cNvPr>
            <p:cNvSpPr/>
            <p:nvPr userDrawn="1"/>
          </p:nvSpPr>
          <p:spPr>
            <a:xfrm>
              <a:off x="21771" y="535753"/>
              <a:ext cx="12170229" cy="4484913"/>
            </a:xfrm>
            <a:custGeom>
              <a:avLst/>
              <a:gdLst>
                <a:gd name="connsiteX0" fmla="*/ 378764 w 12170228"/>
                <a:gd name="connsiteY0" fmla="*/ 0 h 4484913"/>
                <a:gd name="connsiteX1" fmla="*/ 7536541 w 12170228"/>
                <a:gd name="connsiteY1" fmla="*/ 2755846 h 4484913"/>
                <a:gd name="connsiteX2" fmla="*/ 9519505 w 12170228"/>
                <a:gd name="connsiteY2" fmla="*/ 3261792 h 4484913"/>
                <a:gd name="connsiteX3" fmla="*/ 12178276 w 12170228"/>
                <a:gd name="connsiteY3" fmla="*/ 2099286 h 4484913"/>
                <a:gd name="connsiteX4" fmla="*/ 12178276 w 12170228"/>
                <a:gd name="connsiteY4" fmla="*/ 3127876 h 4484913"/>
                <a:gd name="connsiteX5" fmla="*/ 12178276 w 12170228"/>
                <a:gd name="connsiteY5" fmla="*/ 4156445 h 4484913"/>
                <a:gd name="connsiteX6" fmla="*/ 10337588 w 12170228"/>
                <a:gd name="connsiteY6" fmla="*/ 4500238 h 4484913"/>
                <a:gd name="connsiteX7" fmla="*/ 5415330 w 12170228"/>
                <a:gd name="connsiteY7" fmla="*/ 2639130 h 4484913"/>
                <a:gd name="connsiteX8" fmla="*/ 0 w 12170228"/>
                <a:gd name="connsiteY8" fmla="*/ 100525 h 4484913"/>
                <a:gd name="connsiteX9" fmla="*/ 378764 w 12170228"/>
                <a:gd name="connsiteY9" fmla="*/ 0 h 448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0228" h="4484913">
                  <a:moveTo>
                    <a:pt x="378764" y="0"/>
                  </a:moveTo>
                  <a:cubicBezTo>
                    <a:pt x="1035739" y="59"/>
                    <a:pt x="2808310" y="395717"/>
                    <a:pt x="7536541" y="2755846"/>
                  </a:cubicBezTo>
                  <a:cubicBezTo>
                    <a:pt x="8275312" y="3124611"/>
                    <a:pt x="8939645" y="3261792"/>
                    <a:pt x="9519505" y="3261792"/>
                  </a:cubicBezTo>
                  <a:cubicBezTo>
                    <a:pt x="11207118" y="3261792"/>
                    <a:pt x="12178276" y="2099286"/>
                    <a:pt x="12178276" y="2099286"/>
                  </a:cubicBezTo>
                  <a:lnTo>
                    <a:pt x="12178276" y="3127876"/>
                  </a:lnTo>
                  <a:lnTo>
                    <a:pt x="12178276" y="4156445"/>
                  </a:lnTo>
                  <a:cubicBezTo>
                    <a:pt x="12178276" y="4156445"/>
                    <a:pt x="11498592" y="4500238"/>
                    <a:pt x="10337588" y="4500238"/>
                  </a:cubicBezTo>
                  <a:cubicBezTo>
                    <a:pt x="9137677" y="4500238"/>
                    <a:pt x="7423657" y="4132845"/>
                    <a:pt x="5415330" y="2639130"/>
                  </a:cubicBezTo>
                  <a:cubicBezTo>
                    <a:pt x="2345798" y="356093"/>
                    <a:pt x="0" y="100525"/>
                    <a:pt x="0" y="100525"/>
                  </a:cubicBezTo>
                  <a:cubicBezTo>
                    <a:pt x="0" y="100525"/>
                    <a:pt x="47491" y="-30"/>
                    <a:pt x="378764" y="0"/>
                  </a:cubicBezTo>
                </a:path>
              </a:pathLst>
            </a:custGeom>
            <a:solidFill>
              <a:srgbClr val="3AAA35">
                <a:alpha val="66000"/>
              </a:srgbClr>
            </a:solidFill>
            <a:ln w="29029"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9E387BE7-D5C9-4B70-88C8-264377C4A4A4}"/>
                </a:ext>
              </a:extLst>
            </p:cNvPr>
            <p:cNvSpPr/>
            <p:nvPr userDrawn="1"/>
          </p:nvSpPr>
          <p:spPr>
            <a:xfrm>
              <a:off x="6539889" y="-5683"/>
              <a:ext cx="5638800" cy="3635828"/>
            </a:xfrm>
            <a:custGeom>
              <a:avLst/>
              <a:gdLst>
                <a:gd name="connsiteX0" fmla="*/ 5660158 w 5638800"/>
                <a:gd name="connsiteY0" fmla="*/ 0 h 3635827"/>
                <a:gd name="connsiteX1" fmla="*/ 5660158 w 5638800"/>
                <a:gd name="connsiteY1" fmla="*/ 2285738 h 3635827"/>
                <a:gd name="connsiteX2" fmla="*/ 2843392 w 5638800"/>
                <a:gd name="connsiteY2" fmla="*/ 3647149 h 3635827"/>
                <a:gd name="connsiteX3" fmla="*/ 2249555 w 5638800"/>
                <a:gd name="connsiteY3" fmla="*/ 3589063 h 3635827"/>
                <a:gd name="connsiteX4" fmla="*/ 0 w 5638800"/>
                <a:gd name="connsiteY4" fmla="*/ 2560646 h 3635827"/>
                <a:gd name="connsiteX5" fmla="*/ 26125 w 5638800"/>
                <a:gd name="connsiteY5" fmla="*/ 2567787 h 3635827"/>
                <a:gd name="connsiteX6" fmla="*/ 1566868 w 5638800"/>
                <a:gd name="connsiteY6" fmla="*/ 2853210 h 3635827"/>
                <a:gd name="connsiteX7" fmla="*/ 5660158 w 5638800"/>
                <a:gd name="connsiteY7" fmla="*/ 0 h 363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8800" h="3635827">
                  <a:moveTo>
                    <a:pt x="5660158" y="0"/>
                  </a:moveTo>
                  <a:lnTo>
                    <a:pt x="5660158" y="2285738"/>
                  </a:lnTo>
                  <a:cubicBezTo>
                    <a:pt x="5660158" y="2285738"/>
                    <a:pt x="4509168" y="3647149"/>
                    <a:pt x="2843392" y="3647149"/>
                  </a:cubicBezTo>
                  <a:cubicBezTo>
                    <a:pt x="2651956" y="3647149"/>
                    <a:pt x="2453662" y="3629188"/>
                    <a:pt x="2249555" y="3589063"/>
                  </a:cubicBezTo>
                  <a:cubicBezTo>
                    <a:pt x="1758522" y="3492572"/>
                    <a:pt x="184469" y="2560755"/>
                    <a:pt x="0" y="2560646"/>
                  </a:cubicBezTo>
                  <a:cubicBezTo>
                    <a:pt x="4137" y="2560646"/>
                    <a:pt x="12736" y="2562932"/>
                    <a:pt x="26125" y="2567787"/>
                  </a:cubicBezTo>
                  <a:cubicBezTo>
                    <a:pt x="580949" y="2767953"/>
                    <a:pt x="1094254" y="2853210"/>
                    <a:pt x="1566868" y="2853210"/>
                  </a:cubicBezTo>
                  <a:cubicBezTo>
                    <a:pt x="4299422" y="2853210"/>
                    <a:pt x="5660158" y="0"/>
                    <a:pt x="5660158" y="0"/>
                  </a:cubicBezTo>
                </a:path>
              </a:pathLst>
            </a:custGeom>
            <a:solidFill>
              <a:srgbClr val="DCC217">
                <a:alpha val="66000"/>
              </a:srgbClr>
            </a:solidFill>
            <a:ln w="29029"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7A7A54B0-9E43-4B45-B64C-EC5FF55A5D9F}"/>
                </a:ext>
              </a:extLst>
            </p:cNvPr>
            <p:cNvSpPr/>
            <p:nvPr userDrawn="1"/>
          </p:nvSpPr>
          <p:spPr>
            <a:xfrm>
              <a:off x="18105" y="734887"/>
              <a:ext cx="4506686" cy="2264228"/>
            </a:xfrm>
            <a:custGeom>
              <a:avLst/>
              <a:gdLst>
                <a:gd name="connsiteX0" fmla="*/ 0 w 4506685"/>
                <a:gd name="connsiteY0" fmla="*/ 0 h 2264227"/>
                <a:gd name="connsiteX1" fmla="*/ 872860 w 4506685"/>
                <a:gd name="connsiteY1" fmla="*/ 262448 h 2264227"/>
                <a:gd name="connsiteX2" fmla="*/ 3080679 w 4506685"/>
                <a:gd name="connsiteY2" fmla="*/ 1318623 h 2264227"/>
                <a:gd name="connsiteX3" fmla="*/ 4011168 w 4506685"/>
                <a:gd name="connsiteY3" fmla="*/ 1920725 h 2264227"/>
                <a:gd name="connsiteX4" fmla="*/ 4518290 w 4506685"/>
                <a:gd name="connsiteY4" fmla="*/ 2271114 h 2264227"/>
                <a:gd name="connsiteX5" fmla="*/ 1929356 w 4506685"/>
                <a:gd name="connsiteY5" fmla="*/ 1406813 h 2264227"/>
                <a:gd name="connsiteX6" fmla="*/ 421843 w 4506685"/>
                <a:gd name="connsiteY6" fmla="*/ 1270842 h 2264227"/>
                <a:gd name="connsiteX7" fmla="*/ 0 w 4506685"/>
                <a:gd name="connsiteY7" fmla="*/ 1283354 h 2264227"/>
                <a:gd name="connsiteX8" fmla="*/ 0 w 4506685"/>
                <a:gd name="connsiteY8" fmla="*/ 641647 h 226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6685" h="2264227">
                  <a:moveTo>
                    <a:pt x="0" y="0"/>
                  </a:moveTo>
                  <a:cubicBezTo>
                    <a:pt x="0" y="0"/>
                    <a:pt x="325206" y="65053"/>
                    <a:pt x="872860" y="262448"/>
                  </a:cubicBezTo>
                  <a:cubicBezTo>
                    <a:pt x="1420542" y="459784"/>
                    <a:pt x="2190707" y="789462"/>
                    <a:pt x="3080679" y="1318623"/>
                  </a:cubicBezTo>
                  <a:cubicBezTo>
                    <a:pt x="3362880" y="1486429"/>
                    <a:pt x="3722283" y="1724564"/>
                    <a:pt x="4011168" y="1920725"/>
                  </a:cubicBezTo>
                  <a:cubicBezTo>
                    <a:pt x="4300010" y="2116907"/>
                    <a:pt x="4518290" y="2271114"/>
                    <a:pt x="4518290" y="2271114"/>
                  </a:cubicBezTo>
                  <a:cubicBezTo>
                    <a:pt x="4518290" y="2271114"/>
                    <a:pt x="2871303" y="1584792"/>
                    <a:pt x="1929356" y="1406813"/>
                  </a:cubicBezTo>
                  <a:cubicBezTo>
                    <a:pt x="1334850" y="1294501"/>
                    <a:pt x="781971" y="1270842"/>
                    <a:pt x="421843" y="1270842"/>
                  </a:cubicBezTo>
                  <a:cubicBezTo>
                    <a:pt x="159889" y="1270842"/>
                    <a:pt x="0" y="1283354"/>
                    <a:pt x="0" y="1283354"/>
                  </a:cubicBezTo>
                  <a:lnTo>
                    <a:pt x="0" y="641647"/>
                  </a:lnTo>
                  <a:close/>
                </a:path>
              </a:pathLst>
            </a:custGeom>
            <a:solidFill>
              <a:srgbClr val="E81C26">
                <a:alpha val="66000"/>
              </a:srgbClr>
            </a:solidFill>
            <a:ln w="29029"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927A4FAB-338B-4472-B087-5DF9E0B6A9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9867297-8D7B-4D1D-868C-2A1B9A580E78}"/>
              </a:ext>
            </a:extLst>
          </p:cNvPr>
          <p:cNvSpPr>
            <a:spLocks noGrp="1"/>
          </p:cNvSpPr>
          <p:nvPr>
            <p:ph idx="1"/>
          </p:nvPr>
        </p:nvSpPr>
        <p:spPr>
          <a:xfrm>
            <a:off x="5183188" y="987425"/>
            <a:ext cx="6172200" cy="4873625"/>
          </a:xfrm>
        </p:spPr>
        <p:txBody>
          <a:bodyPr/>
          <a:lstStyle>
            <a:lvl1pPr>
              <a:defRPr sz="3200">
                <a:latin typeface="Cambria" panose="02040503050406030204" pitchFamily="18" charset="0"/>
                <a:ea typeface="Cambria" panose="02040503050406030204" pitchFamily="18" charset="0"/>
              </a:defRPr>
            </a:lvl1pPr>
            <a:lvl2pPr>
              <a:defRPr sz="2800">
                <a:latin typeface="Cambria" panose="02040503050406030204" pitchFamily="18" charset="0"/>
                <a:ea typeface="Cambria" panose="02040503050406030204" pitchFamily="18" charset="0"/>
              </a:defRPr>
            </a:lvl2pPr>
            <a:lvl3pPr>
              <a:defRPr sz="2400">
                <a:latin typeface="Cambria" panose="02040503050406030204" pitchFamily="18" charset="0"/>
                <a:ea typeface="Cambria" panose="02040503050406030204" pitchFamily="18" charset="0"/>
              </a:defRPr>
            </a:lvl3pPr>
            <a:lvl4pPr>
              <a:defRPr sz="2000">
                <a:latin typeface="Cambria" panose="02040503050406030204" pitchFamily="18" charset="0"/>
                <a:ea typeface="Cambria" panose="02040503050406030204" pitchFamily="18" charset="0"/>
              </a:defRPr>
            </a:lvl4pPr>
            <a:lvl5pPr>
              <a:defRPr sz="2000">
                <a:latin typeface="Cambria" panose="02040503050406030204" pitchFamily="18" charset="0"/>
                <a:ea typeface="Cambria" panose="02040503050406030204" pitchFamily="18"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5FE281D-7D77-41C3-A767-753F2E346380}"/>
              </a:ext>
            </a:extLst>
          </p:cNvPr>
          <p:cNvSpPr>
            <a:spLocks noGrp="1"/>
          </p:cNvSpPr>
          <p:nvPr>
            <p:ph type="body" sz="half" idx="2"/>
          </p:nvPr>
        </p:nvSpPr>
        <p:spPr>
          <a:xfrm>
            <a:off x="839788" y="2057400"/>
            <a:ext cx="3932237" cy="3811588"/>
          </a:xfrm>
        </p:spPr>
        <p:txBody>
          <a:bodyPr/>
          <a:lstStyle>
            <a:lvl1pPr marL="0" indent="0">
              <a:buNone/>
              <a:defRPr sz="1600">
                <a:latin typeface="Cambria" panose="02040503050406030204" pitchFamily="18" charset="0"/>
                <a:ea typeface="Cambria" panose="020405030504060302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0" name="Content Placeholder 15">
            <a:extLst>
              <a:ext uri="{FF2B5EF4-FFF2-40B4-BE49-F238E27FC236}">
                <a16:creationId xmlns:a16="http://schemas.microsoft.com/office/drawing/2014/main" id="{1364343F-9C20-499A-9C33-F245228D4F5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3502" t="21128" r="21651" b="16855"/>
          <a:stretch/>
        </p:blipFill>
        <p:spPr>
          <a:xfrm>
            <a:off x="11051448" y="136524"/>
            <a:ext cx="1005840" cy="1137327"/>
          </a:xfrm>
          <a:prstGeom prst="rect">
            <a:avLst/>
          </a:prstGeom>
        </p:spPr>
      </p:pic>
      <p:pic>
        <p:nvPicPr>
          <p:cNvPr id="11" name="Picture 10">
            <a:extLst>
              <a:ext uri="{FF2B5EF4-FFF2-40B4-BE49-F238E27FC236}">
                <a16:creationId xmlns:a16="http://schemas.microsoft.com/office/drawing/2014/main" id="{A056F74C-9CE7-4CBF-8E6C-658AF8F98FD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4712" y="136524"/>
            <a:ext cx="1005840" cy="843228"/>
          </a:xfrm>
          <a:prstGeom prst="rect">
            <a:avLst/>
          </a:prstGeom>
        </p:spPr>
      </p:pic>
      <p:sp>
        <p:nvSpPr>
          <p:cNvPr id="14" name="Date Placeholder 3">
            <a:extLst>
              <a:ext uri="{FF2B5EF4-FFF2-40B4-BE49-F238E27FC236}">
                <a16:creationId xmlns:a16="http://schemas.microsoft.com/office/drawing/2014/main" id="{FA5F7BCF-4593-4E87-BE22-B4AD3B72D104}"/>
              </a:ext>
            </a:extLst>
          </p:cNvPr>
          <p:cNvSpPr>
            <a:spLocks noGrp="1"/>
          </p:cNvSpPr>
          <p:nvPr>
            <p:ph type="dt" sz="half" idx="10"/>
          </p:nvPr>
        </p:nvSpPr>
        <p:spPr>
          <a:xfrm>
            <a:off x="838200" y="6356350"/>
            <a:ext cx="1197334" cy="365125"/>
          </a:xfrm>
          <a:prstGeom prst="rect">
            <a:avLst/>
          </a:prstGeom>
        </p:spPr>
        <p:txBody>
          <a:bodyPr/>
          <a:lstStyle/>
          <a:p>
            <a:r>
              <a:rPr lang="en-US"/>
              <a:t>12/11/2019</a:t>
            </a:r>
          </a:p>
        </p:txBody>
      </p:sp>
      <p:sp>
        <p:nvSpPr>
          <p:cNvPr id="15" name="Footer Placeholder 4">
            <a:extLst>
              <a:ext uri="{FF2B5EF4-FFF2-40B4-BE49-F238E27FC236}">
                <a16:creationId xmlns:a16="http://schemas.microsoft.com/office/drawing/2014/main" id="{E164EC67-2BBE-426C-8D96-0C49973BF4AE}"/>
              </a:ext>
            </a:extLst>
          </p:cNvPr>
          <p:cNvSpPr>
            <a:spLocks noGrp="1"/>
          </p:cNvSpPr>
          <p:nvPr>
            <p:ph type="ftr" sz="quarter" idx="11"/>
          </p:nvPr>
        </p:nvSpPr>
        <p:spPr>
          <a:xfrm>
            <a:off x="2165405" y="6356350"/>
            <a:ext cx="7861190" cy="365125"/>
          </a:xfrm>
          <a:prstGeom prst="rect">
            <a:avLst/>
          </a:prstGeom>
        </p:spPr>
        <p:txBody>
          <a:bodyPr/>
          <a:lstStyle>
            <a:lvl1pPr>
              <a:defRPr/>
            </a:lvl1pPr>
          </a:lstStyle>
          <a:p>
            <a:r>
              <a:rPr lang="en-US"/>
              <a:t>Menstrual hygiene management - Thérèse Mahon and Jan-Christoph Schlenk </a:t>
            </a:r>
            <a:endParaRPr lang="en-US" dirty="0"/>
          </a:p>
        </p:txBody>
      </p:sp>
      <p:sp>
        <p:nvSpPr>
          <p:cNvPr id="20" name="Slide Number Placeholder 5">
            <a:extLst>
              <a:ext uri="{FF2B5EF4-FFF2-40B4-BE49-F238E27FC236}">
                <a16:creationId xmlns:a16="http://schemas.microsoft.com/office/drawing/2014/main" id="{6B9B61B0-9F3C-498E-AA93-B1F7E82752D3}"/>
              </a:ext>
            </a:extLst>
          </p:cNvPr>
          <p:cNvSpPr>
            <a:spLocks noGrp="1"/>
          </p:cNvSpPr>
          <p:nvPr>
            <p:ph type="sldNum" sz="quarter" idx="12"/>
          </p:nvPr>
        </p:nvSpPr>
        <p:spPr>
          <a:xfrm>
            <a:off x="10328744" y="6356350"/>
            <a:ext cx="1025056" cy="365125"/>
          </a:xfrm>
          <a:prstGeom prst="rect">
            <a:avLst/>
          </a:prstGeom>
        </p:spPr>
        <p:txBody>
          <a:bodyPr/>
          <a:lstStyle/>
          <a:p>
            <a:fld id="{19D45C30-91B6-4D37-B3EC-98C0C4E45E7F}" type="slidenum">
              <a:rPr lang="en-US" smtClean="0"/>
              <a:t>‹#›</a:t>
            </a:fld>
            <a:endParaRPr lang="en-US" dirty="0"/>
          </a:p>
        </p:txBody>
      </p:sp>
    </p:spTree>
    <p:extLst>
      <p:ext uri="{BB962C8B-B14F-4D97-AF65-F5344CB8AC3E}">
        <p14:creationId xmlns:p14="http://schemas.microsoft.com/office/powerpoint/2010/main" val="3654842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E5F2E7-39BD-4A85-9F3E-5A82EC7B6A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D23CA90-82F4-4FE2-AFE9-63B11ABA1E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FF7E5C-65CA-4118-A02F-BC43AA44447D}"/>
              </a:ext>
            </a:extLst>
          </p:cNvPr>
          <p:cNvSpPr>
            <a:spLocks noGrp="1"/>
          </p:cNvSpPr>
          <p:nvPr>
            <p:ph type="dt" sz="half" idx="2"/>
          </p:nvPr>
        </p:nvSpPr>
        <p:spPr>
          <a:xfrm>
            <a:off x="838200" y="6356350"/>
            <a:ext cx="1077097" cy="365125"/>
          </a:xfrm>
          <a:prstGeom prst="rect">
            <a:avLst/>
          </a:prstGeom>
        </p:spPr>
        <p:txBody>
          <a:bodyPr vert="horz" lIns="91440" tIns="45720" rIns="91440" bIns="45720" rtlCol="0" anchor="ctr"/>
          <a:lstStyle>
            <a:lvl1pPr algn="l">
              <a:defRPr sz="1200">
                <a:solidFill>
                  <a:srgbClr val="002060"/>
                </a:solidFill>
                <a:latin typeface="Cambria" panose="02040503050406030204" pitchFamily="18" charset="0"/>
                <a:ea typeface="Cambria" panose="02040503050406030204" pitchFamily="18" charset="0"/>
              </a:defRPr>
            </a:lvl1pPr>
          </a:lstStyle>
          <a:p>
            <a:r>
              <a:rPr lang="en-US"/>
              <a:t>12/11/2019</a:t>
            </a:r>
            <a:endParaRPr lang="en-US" dirty="0"/>
          </a:p>
        </p:txBody>
      </p:sp>
      <p:sp>
        <p:nvSpPr>
          <p:cNvPr id="5" name="Footer Placeholder 4">
            <a:extLst>
              <a:ext uri="{FF2B5EF4-FFF2-40B4-BE49-F238E27FC236}">
                <a16:creationId xmlns:a16="http://schemas.microsoft.com/office/drawing/2014/main" id="{89D0F8B1-6E87-4296-91A5-8442386154F5}"/>
              </a:ext>
            </a:extLst>
          </p:cNvPr>
          <p:cNvSpPr>
            <a:spLocks noGrp="1"/>
          </p:cNvSpPr>
          <p:nvPr>
            <p:ph type="ftr" sz="quarter" idx="3"/>
          </p:nvPr>
        </p:nvSpPr>
        <p:spPr>
          <a:xfrm>
            <a:off x="2084173" y="6356350"/>
            <a:ext cx="8023654" cy="365125"/>
          </a:xfrm>
          <a:prstGeom prst="rect">
            <a:avLst/>
          </a:prstGeom>
        </p:spPr>
        <p:txBody>
          <a:bodyPr vert="horz" lIns="91440" tIns="45720" rIns="91440" bIns="45720" rtlCol="0" anchor="ctr"/>
          <a:lstStyle>
            <a:lvl1pPr algn="ctr">
              <a:defRPr sz="1200">
                <a:solidFill>
                  <a:srgbClr val="002060"/>
                </a:solidFill>
                <a:latin typeface="Cambria" panose="02040503050406030204" pitchFamily="18" charset="0"/>
                <a:ea typeface="Cambria" panose="02040503050406030204" pitchFamily="18" charset="0"/>
              </a:defRPr>
            </a:lvl1pPr>
          </a:lstStyle>
          <a:p>
            <a:r>
              <a:rPr lang="en-US"/>
              <a:t>Menstrual hygiene management - Thérèse Mahon and Jan-Christoph Schlenk </a:t>
            </a:r>
            <a:endParaRPr lang="en-US" dirty="0"/>
          </a:p>
        </p:txBody>
      </p:sp>
      <p:sp>
        <p:nvSpPr>
          <p:cNvPr id="6" name="Slide Number Placeholder 5">
            <a:extLst>
              <a:ext uri="{FF2B5EF4-FFF2-40B4-BE49-F238E27FC236}">
                <a16:creationId xmlns:a16="http://schemas.microsoft.com/office/drawing/2014/main" id="{30077507-0F0A-4E68-9FCC-C65C6A7A85D3}"/>
              </a:ext>
            </a:extLst>
          </p:cNvPr>
          <p:cNvSpPr>
            <a:spLocks noGrp="1"/>
          </p:cNvSpPr>
          <p:nvPr>
            <p:ph type="sldNum" sz="quarter" idx="4"/>
          </p:nvPr>
        </p:nvSpPr>
        <p:spPr>
          <a:xfrm>
            <a:off x="10429103" y="6356350"/>
            <a:ext cx="924697" cy="365125"/>
          </a:xfrm>
          <a:prstGeom prst="rect">
            <a:avLst/>
          </a:prstGeom>
        </p:spPr>
        <p:txBody>
          <a:bodyPr vert="horz" lIns="91440" tIns="45720" rIns="91440" bIns="45720" rtlCol="0" anchor="ctr"/>
          <a:lstStyle>
            <a:lvl1pPr algn="r">
              <a:defRPr sz="1200">
                <a:solidFill>
                  <a:srgbClr val="002060"/>
                </a:solidFill>
                <a:latin typeface="Cambria" panose="02040503050406030204" pitchFamily="18" charset="0"/>
                <a:ea typeface="Cambria" panose="02040503050406030204" pitchFamily="18" charset="0"/>
              </a:defRPr>
            </a:lvl1pPr>
          </a:lstStyle>
          <a:p>
            <a:fld id="{19D45C30-91B6-4D37-B3EC-98C0C4E45E7F}" type="slidenum">
              <a:rPr lang="en-US" smtClean="0"/>
              <a:pPr/>
              <a:t>‹#›</a:t>
            </a:fld>
            <a:endParaRPr lang="en-US" dirty="0"/>
          </a:p>
        </p:txBody>
      </p:sp>
    </p:spTree>
    <p:extLst>
      <p:ext uri="{BB962C8B-B14F-4D97-AF65-F5344CB8AC3E}">
        <p14:creationId xmlns:p14="http://schemas.microsoft.com/office/powerpoint/2010/main" val="70851907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8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35.emf"/><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7.emf"/></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1F1D62C-1430-4B0F-AEBB-C0B66D11C43A}"/>
              </a:ext>
            </a:extLst>
          </p:cNvPr>
          <p:cNvSpPr>
            <a:spLocks noGrp="1"/>
          </p:cNvSpPr>
          <p:nvPr>
            <p:ph type="ctrTitle"/>
          </p:nvPr>
        </p:nvSpPr>
        <p:spPr>
          <a:xfrm>
            <a:off x="838200" y="2641601"/>
            <a:ext cx="10515600" cy="868362"/>
          </a:xfrm>
        </p:spPr>
        <p:txBody>
          <a:bodyPr/>
          <a:lstStyle/>
          <a:p>
            <a:r>
              <a:rPr lang="en-US" b="0" dirty="0"/>
              <a:t>Menstrual Hygiene Management</a:t>
            </a:r>
            <a:endParaRPr lang="en-US" dirty="0"/>
          </a:p>
        </p:txBody>
      </p:sp>
      <p:sp>
        <p:nvSpPr>
          <p:cNvPr id="6" name="Subtitle 5">
            <a:extLst>
              <a:ext uri="{FF2B5EF4-FFF2-40B4-BE49-F238E27FC236}">
                <a16:creationId xmlns:a16="http://schemas.microsoft.com/office/drawing/2014/main" id="{E231B64B-F470-4366-9C03-25CC0885B1DF}"/>
              </a:ext>
            </a:extLst>
          </p:cNvPr>
          <p:cNvSpPr>
            <a:spLocks noGrp="1"/>
          </p:cNvSpPr>
          <p:nvPr>
            <p:ph type="subTitle" idx="1"/>
          </p:nvPr>
        </p:nvSpPr>
        <p:spPr/>
        <p:txBody>
          <a:bodyPr/>
          <a:lstStyle/>
          <a:p>
            <a:r>
              <a:rPr lang="en-US" dirty="0"/>
              <a:t>Case study and best practice in global context </a:t>
            </a:r>
          </a:p>
        </p:txBody>
      </p:sp>
      <p:sp>
        <p:nvSpPr>
          <p:cNvPr id="7" name="Text Placeholder 6">
            <a:extLst>
              <a:ext uri="{FF2B5EF4-FFF2-40B4-BE49-F238E27FC236}">
                <a16:creationId xmlns:a16="http://schemas.microsoft.com/office/drawing/2014/main" id="{8990C549-73F2-4BA4-8821-800D6DFF3BF1}"/>
              </a:ext>
            </a:extLst>
          </p:cNvPr>
          <p:cNvSpPr>
            <a:spLocks noGrp="1"/>
          </p:cNvSpPr>
          <p:nvPr>
            <p:ph type="body" sz="quarter" idx="13"/>
          </p:nvPr>
        </p:nvSpPr>
        <p:spPr>
          <a:xfrm>
            <a:off x="838200" y="4441228"/>
            <a:ext cx="10515600" cy="981004"/>
          </a:xfrm>
        </p:spPr>
        <p:txBody>
          <a:bodyPr/>
          <a:lstStyle/>
          <a:p>
            <a:r>
              <a:rPr lang="en-US" dirty="0"/>
              <a:t>Thérèse Mahon - WASH in Education &amp; MHM Specialist,  WaterAid UK</a:t>
            </a:r>
          </a:p>
          <a:p>
            <a:r>
              <a:rPr lang="en-US" dirty="0"/>
              <a:t>Jan-Christoph Schlenk -  Advisor, Sustainable Sanitation </a:t>
            </a:r>
            <a:r>
              <a:rPr lang="en-US" dirty="0" err="1"/>
              <a:t>Programme</a:t>
            </a:r>
            <a:r>
              <a:rPr lang="en-US" dirty="0"/>
              <a:t>, GIZ</a:t>
            </a:r>
          </a:p>
        </p:txBody>
      </p:sp>
    </p:spTree>
    <p:extLst>
      <p:ext uri="{BB962C8B-B14F-4D97-AF65-F5344CB8AC3E}">
        <p14:creationId xmlns:p14="http://schemas.microsoft.com/office/powerpoint/2010/main" val="3553165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ADE2D51C-0734-4474-A664-329E629602AE}"/>
              </a:ext>
            </a:extLst>
          </p:cNvPr>
          <p:cNvSpPr>
            <a:spLocks noGrp="1"/>
          </p:cNvSpPr>
          <p:nvPr>
            <p:ph type="sldNum" sz="quarter" idx="12"/>
          </p:nvPr>
        </p:nvSpPr>
        <p:spPr/>
        <p:txBody>
          <a:bodyPr/>
          <a:lstStyle/>
          <a:p>
            <a:fld id="{19D45C30-91B6-4D37-B3EC-98C0C4E45E7F}" type="slidenum">
              <a:rPr lang="en-US" smtClean="0"/>
              <a:t>10</a:t>
            </a:fld>
            <a:endParaRPr lang="en-US" dirty="0"/>
          </a:p>
        </p:txBody>
      </p:sp>
      <p:sp>
        <p:nvSpPr>
          <p:cNvPr id="6" name="Footer Placeholder 8">
            <a:extLst>
              <a:ext uri="{FF2B5EF4-FFF2-40B4-BE49-F238E27FC236}">
                <a16:creationId xmlns:a16="http://schemas.microsoft.com/office/drawing/2014/main" id="{3224E7A9-22F5-44C7-A535-43E0F2F1EEF0}"/>
              </a:ext>
            </a:extLst>
          </p:cNvPr>
          <p:cNvSpPr>
            <a:spLocks noGrp="1"/>
          </p:cNvSpPr>
          <p:nvPr>
            <p:ph type="ftr" sz="quarter" idx="11"/>
          </p:nvPr>
        </p:nvSpPr>
        <p:spPr>
          <a:xfrm>
            <a:off x="2165405" y="6356350"/>
            <a:ext cx="7861190" cy="365125"/>
          </a:xfrm>
        </p:spPr>
        <p:txBody>
          <a:bodyPr/>
          <a:lstStyle/>
          <a:p>
            <a:r>
              <a:rPr lang="en-US" dirty="0"/>
              <a:t>Menstrual Hygiene Management - Thérèse Mahon and Jan-Christoph Schlenk </a:t>
            </a:r>
          </a:p>
        </p:txBody>
      </p:sp>
      <p:sp>
        <p:nvSpPr>
          <p:cNvPr id="7" name="Date Placeholder 10">
            <a:extLst>
              <a:ext uri="{FF2B5EF4-FFF2-40B4-BE49-F238E27FC236}">
                <a16:creationId xmlns:a16="http://schemas.microsoft.com/office/drawing/2014/main" id="{F5785FE4-0692-4E3D-82C5-2FE8DEEB425E}"/>
              </a:ext>
            </a:extLst>
          </p:cNvPr>
          <p:cNvSpPr>
            <a:spLocks noGrp="1"/>
          </p:cNvSpPr>
          <p:nvPr>
            <p:ph type="dt" sz="half" idx="10"/>
          </p:nvPr>
        </p:nvSpPr>
        <p:spPr>
          <a:xfrm>
            <a:off x="838200" y="6356350"/>
            <a:ext cx="1197334" cy="365125"/>
          </a:xfrm>
        </p:spPr>
        <p:txBody>
          <a:bodyPr/>
          <a:lstStyle/>
          <a:p>
            <a:r>
              <a:rPr lang="en-US" dirty="0"/>
              <a:t>12/11/2019</a:t>
            </a:r>
          </a:p>
        </p:txBody>
      </p:sp>
      <p:pic>
        <p:nvPicPr>
          <p:cNvPr id="8" name="Grafik 7">
            <a:extLst>
              <a:ext uri="{FF2B5EF4-FFF2-40B4-BE49-F238E27FC236}">
                <a16:creationId xmlns:a16="http://schemas.microsoft.com/office/drawing/2014/main" id="{FE74246C-9A79-7848-B4A7-C2C357B4BDEE}"/>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4852" t="3198"/>
          <a:stretch/>
        </p:blipFill>
        <p:spPr>
          <a:xfrm>
            <a:off x="1762125" y="104896"/>
            <a:ext cx="8667749" cy="6044416"/>
          </a:xfrm>
          <a:prstGeom prst="rect">
            <a:avLst/>
          </a:prstGeom>
        </p:spPr>
      </p:pic>
    </p:spTree>
    <p:extLst>
      <p:ext uri="{BB962C8B-B14F-4D97-AF65-F5344CB8AC3E}">
        <p14:creationId xmlns:p14="http://schemas.microsoft.com/office/powerpoint/2010/main" val="1422555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1344E0D-8541-42AE-AC4E-DB64576966C5}"/>
              </a:ext>
            </a:extLst>
          </p:cNvPr>
          <p:cNvSpPr>
            <a:spLocks noGrp="1"/>
          </p:cNvSpPr>
          <p:nvPr>
            <p:ph type="sldNum" sz="quarter" idx="12"/>
          </p:nvPr>
        </p:nvSpPr>
        <p:spPr/>
        <p:txBody>
          <a:bodyPr/>
          <a:lstStyle/>
          <a:p>
            <a:fld id="{19D45C30-91B6-4D37-B3EC-98C0C4E45E7F}" type="slidenum">
              <a:rPr lang="en-US" smtClean="0"/>
              <a:t>11</a:t>
            </a:fld>
            <a:endParaRPr lang="en-US" dirty="0"/>
          </a:p>
        </p:txBody>
      </p:sp>
      <p:sp>
        <p:nvSpPr>
          <p:cNvPr id="8" name="Footer Placeholder 8">
            <a:extLst>
              <a:ext uri="{FF2B5EF4-FFF2-40B4-BE49-F238E27FC236}">
                <a16:creationId xmlns:a16="http://schemas.microsoft.com/office/drawing/2014/main" id="{6F23CE42-ED3E-448F-B846-6B153793781A}"/>
              </a:ext>
            </a:extLst>
          </p:cNvPr>
          <p:cNvSpPr>
            <a:spLocks noGrp="1"/>
          </p:cNvSpPr>
          <p:nvPr>
            <p:ph type="ftr" sz="quarter" idx="11"/>
          </p:nvPr>
        </p:nvSpPr>
        <p:spPr>
          <a:xfrm>
            <a:off x="2165405" y="6356350"/>
            <a:ext cx="7861190" cy="365125"/>
          </a:xfrm>
        </p:spPr>
        <p:txBody>
          <a:bodyPr/>
          <a:lstStyle/>
          <a:p>
            <a:r>
              <a:rPr lang="en-US" dirty="0"/>
              <a:t>Menstrual Hygiene Management - Thérèse Mahon and Jan-Christoph Schlenk </a:t>
            </a:r>
          </a:p>
        </p:txBody>
      </p:sp>
      <p:sp>
        <p:nvSpPr>
          <p:cNvPr id="9" name="Date Placeholder 10">
            <a:extLst>
              <a:ext uri="{FF2B5EF4-FFF2-40B4-BE49-F238E27FC236}">
                <a16:creationId xmlns:a16="http://schemas.microsoft.com/office/drawing/2014/main" id="{F860A72E-4A04-49F5-87FB-057735D45E03}"/>
              </a:ext>
            </a:extLst>
          </p:cNvPr>
          <p:cNvSpPr>
            <a:spLocks noGrp="1"/>
          </p:cNvSpPr>
          <p:nvPr>
            <p:ph type="dt" sz="half" idx="10"/>
          </p:nvPr>
        </p:nvSpPr>
        <p:spPr>
          <a:xfrm>
            <a:off x="838200" y="6356350"/>
            <a:ext cx="1197334" cy="365125"/>
          </a:xfrm>
        </p:spPr>
        <p:txBody>
          <a:bodyPr/>
          <a:lstStyle/>
          <a:p>
            <a:r>
              <a:rPr lang="en-US" dirty="0"/>
              <a:t>12/11/2019</a:t>
            </a:r>
          </a:p>
        </p:txBody>
      </p:sp>
      <p:pic>
        <p:nvPicPr>
          <p:cNvPr id="10" name="Grafik 9">
            <a:extLst>
              <a:ext uri="{FF2B5EF4-FFF2-40B4-BE49-F238E27FC236}">
                <a16:creationId xmlns:a16="http://schemas.microsoft.com/office/drawing/2014/main" id="{C99112E5-675D-406F-876E-983A8A0433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59079" y="52644"/>
            <a:ext cx="5473843" cy="6275646"/>
          </a:xfrm>
          <a:prstGeom prst="rect">
            <a:avLst/>
          </a:prstGeom>
        </p:spPr>
      </p:pic>
    </p:spTree>
    <p:extLst>
      <p:ext uri="{BB962C8B-B14F-4D97-AF65-F5344CB8AC3E}">
        <p14:creationId xmlns:p14="http://schemas.microsoft.com/office/powerpoint/2010/main" val="1439676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536B692-B32C-4289-8CBC-EC4C2D2FCE19}"/>
              </a:ext>
            </a:extLst>
          </p:cNvPr>
          <p:cNvSpPr>
            <a:spLocks noGrp="1"/>
          </p:cNvSpPr>
          <p:nvPr>
            <p:ph type="dt" sz="half" idx="10"/>
          </p:nvPr>
        </p:nvSpPr>
        <p:spPr/>
        <p:txBody>
          <a:bodyPr/>
          <a:lstStyle/>
          <a:p>
            <a:r>
              <a:rPr lang="en-US"/>
              <a:t>12/11/2019</a:t>
            </a:r>
          </a:p>
        </p:txBody>
      </p:sp>
      <p:sp>
        <p:nvSpPr>
          <p:cNvPr id="5" name="Footer Placeholder 4">
            <a:extLst>
              <a:ext uri="{FF2B5EF4-FFF2-40B4-BE49-F238E27FC236}">
                <a16:creationId xmlns:a16="http://schemas.microsoft.com/office/drawing/2014/main" id="{90D3CE27-7D82-4152-A135-3BABE943EF5F}"/>
              </a:ext>
            </a:extLst>
          </p:cNvPr>
          <p:cNvSpPr>
            <a:spLocks noGrp="1"/>
          </p:cNvSpPr>
          <p:nvPr>
            <p:ph type="ftr" sz="quarter" idx="11"/>
          </p:nvPr>
        </p:nvSpPr>
        <p:spPr/>
        <p:txBody>
          <a:bodyPr/>
          <a:lstStyle/>
          <a:p>
            <a:r>
              <a:rPr lang="en-US" dirty="0"/>
              <a:t>Menstrual Hygiene Management - Thérèse Mahon and Jan-Christoph Schlenk </a:t>
            </a:r>
          </a:p>
        </p:txBody>
      </p:sp>
      <p:sp>
        <p:nvSpPr>
          <p:cNvPr id="6" name="Slide Number Placeholder 5">
            <a:extLst>
              <a:ext uri="{FF2B5EF4-FFF2-40B4-BE49-F238E27FC236}">
                <a16:creationId xmlns:a16="http://schemas.microsoft.com/office/drawing/2014/main" id="{11344E0D-8541-42AE-AC4E-DB64576966C5}"/>
              </a:ext>
            </a:extLst>
          </p:cNvPr>
          <p:cNvSpPr>
            <a:spLocks noGrp="1"/>
          </p:cNvSpPr>
          <p:nvPr>
            <p:ph type="sldNum" sz="quarter" idx="12"/>
          </p:nvPr>
        </p:nvSpPr>
        <p:spPr/>
        <p:txBody>
          <a:bodyPr/>
          <a:lstStyle/>
          <a:p>
            <a:fld id="{19D45C30-91B6-4D37-B3EC-98C0C4E45E7F}" type="slidenum">
              <a:rPr lang="en-US" smtClean="0"/>
              <a:t>12</a:t>
            </a:fld>
            <a:endParaRPr lang="en-US" dirty="0"/>
          </a:p>
        </p:txBody>
      </p:sp>
      <p:pic>
        <p:nvPicPr>
          <p:cNvPr id="7" name="Grafik 6">
            <a:extLst>
              <a:ext uri="{FF2B5EF4-FFF2-40B4-BE49-F238E27FC236}">
                <a16:creationId xmlns:a16="http://schemas.microsoft.com/office/drawing/2014/main" id="{1020F723-9B7C-DB40-9050-D8C97924FA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45581" y="38510"/>
            <a:ext cx="6700838" cy="6287991"/>
          </a:xfrm>
          <a:prstGeom prst="rect">
            <a:avLst/>
          </a:prstGeom>
        </p:spPr>
      </p:pic>
    </p:spTree>
    <p:extLst>
      <p:ext uri="{BB962C8B-B14F-4D97-AF65-F5344CB8AC3E}">
        <p14:creationId xmlns:p14="http://schemas.microsoft.com/office/powerpoint/2010/main" val="3821069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CA4D96-5105-48CD-8F8E-ED64FA2399E2}"/>
              </a:ext>
            </a:extLst>
          </p:cNvPr>
          <p:cNvSpPr>
            <a:spLocks noGrp="1"/>
          </p:cNvSpPr>
          <p:nvPr>
            <p:ph type="title"/>
          </p:nvPr>
        </p:nvSpPr>
        <p:spPr>
          <a:xfrm>
            <a:off x="838200" y="365125"/>
            <a:ext cx="10515600" cy="1325563"/>
          </a:xfrm>
        </p:spPr>
        <p:txBody>
          <a:bodyPr/>
          <a:lstStyle/>
          <a:p>
            <a:pPr algn="ctr"/>
            <a:r>
              <a:rPr lang="de-DE" dirty="0"/>
              <a:t>MHM in Schools in Nepal</a:t>
            </a:r>
          </a:p>
        </p:txBody>
      </p:sp>
      <p:sp>
        <p:nvSpPr>
          <p:cNvPr id="3" name="Inhaltsplatzhalter 2">
            <a:extLst>
              <a:ext uri="{FF2B5EF4-FFF2-40B4-BE49-F238E27FC236}">
                <a16:creationId xmlns:a16="http://schemas.microsoft.com/office/drawing/2014/main" id="{9D293CA3-C122-4693-8A07-6148B8412978}"/>
              </a:ext>
            </a:extLst>
          </p:cNvPr>
          <p:cNvSpPr>
            <a:spLocks noGrp="1"/>
          </p:cNvSpPr>
          <p:nvPr>
            <p:ph idx="1"/>
          </p:nvPr>
        </p:nvSpPr>
        <p:spPr>
          <a:xfrm>
            <a:off x="838200" y="1825625"/>
            <a:ext cx="10515600" cy="984250"/>
          </a:xfrm>
        </p:spPr>
        <p:txBody>
          <a:bodyPr>
            <a:normAutofit/>
          </a:bodyPr>
          <a:lstStyle/>
          <a:p>
            <a:pPr marL="0" indent="0">
              <a:buNone/>
            </a:pPr>
            <a:r>
              <a:rPr lang="de-DE" dirty="0"/>
              <a:t>Re-</a:t>
            </a:r>
            <a:r>
              <a:rPr lang="de-DE" dirty="0" err="1"/>
              <a:t>construction</a:t>
            </a:r>
            <a:r>
              <a:rPr lang="de-DE" dirty="0"/>
              <a:t> </a:t>
            </a:r>
            <a:r>
              <a:rPr lang="de-DE" dirty="0" err="1"/>
              <a:t>of</a:t>
            </a:r>
            <a:r>
              <a:rPr lang="de-DE" dirty="0"/>
              <a:t> 17 </a:t>
            </a:r>
            <a:r>
              <a:rPr lang="de-DE" dirty="0" err="1"/>
              <a:t>female-friendly</a:t>
            </a:r>
            <a:r>
              <a:rPr lang="de-DE" dirty="0"/>
              <a:t> </a:t>
            </a:r>
            <a:r>
              <a:rPr lang="de-DE" dirty="0" err="1"/>
              <a:t>Toilet</a:t>
            </a:r>
            <a:r>
              <a:rPr lang="de-DE" dirty="0"/>
              <a:t> </a:t>
            </a:r>
            <a:r>
              <a:rPr lang="de-DE" dirty="0" err="1"/>
              <a:t>blocks</a:t>
            </a:r>
            <a:r>
              <a:rPr lang="de-DE" dirty="0"/>
              <a:t> </a:t>
            </a:r>
            <a:r>
              <a:rPr lang="de-DE" dirty="0" err="1"/>
              <a:t>inlcuding</a:t>
            </a:r>
            <a:r>
              <a:rPr lang="de-DE" dirty="0"/>
              <a:t> </a:t>
            </a:r>
            <a:r>
              <a:rPr lang="de-DE" dirty="0" err="1"/>
              <a:t>waste</a:t>
            </a:r>
            <a:r>
              <a:rPr lang="de-DE" dirty="0"/>
              <a:t> </a:t>
            </a:r>
            <a:r>
              <a:rPr lang="de-DE" dirty="0" err="1"/>
              <a:t>management</a:t>
            </a:r>
            <a:r>
              <a:rPr lang="de-DE" dirty="0"/>
              <a:t> in Province 7(</a:t>
            </a:r>
            <a:r>
              <a:rPr lang="de-DE" dirty="0" err="1"/>
              <a:t>Dhangadhi</a:t>
            </a:r>
            <a:r>
              <a:rPr lang="de-DE" dirty="0"/>
              <a:t> &amp; </a:t>
            </a:r>
            <a:r>
              <a:rPr lang="de-DE" dirty="0" err="1"/>
              <a:t>Godawari</a:t>
            </a:r>
            <a:r>
              <a:rPr lang="de-DE" dirty="0"/>
              <a:t>) </a:t>
            </a:r>
            <a:r>
              <a:rPr lang="de-DE" dirty="0" err="1"/>
              <a:t>by</a:t>
            </a:r>
            <a:r>
              <a:rPr lang="de-DE" dirty="0"/>
              <a:t> GIZ S2HSP</a:t>
            </a:r>
          </a:p>
          <a:p>
            <a:pPr marL="0" indent="0">
              <a:buNone/>
            </a:pPr>
            <a:endParaRPr lang="de-DE" dirty="0"/>
          </a:p>
        </p:txBody>
      </p:sp>
      <p:sp>
        <p:nvSpPr>
          <p:cNvPr id="4" name="Footer Placeholder 8">
            <a:extLst>
              <a:ext uri="{FF2B5EF4-FFF2-40B4-BE49-F238E27FC236}">
                <a16:creationId xmlns:a16="http://schemas.microsoft.com/office/drawing/2014/main" id="{68FF7307-7132-4C44-AE85-B5CF0D78211E}"/>
              </a:ext>
            </a:extLst>
          </p:cNvPr>
          <p:cNvSpPr>
            <a:spLocks noGrp="1"/>
          </p:cNvSpPr>
          <p:nvPr>
            <p:ph type="ftr" sz="quarter" idx="11"/>
          </p:nvPr>
        </p:nvSpPr>
        <p:spPr>
          <a:xfrm>
            <a:off x="2165405" y="6356350"/>
            <a:ext cx="7861190" cy="365125"/>
          </a:xfrm>
        </p:spPr>
        <p:txBody>
          <a:bodyPr/>
          <a:lstStyle/>
          <a:p>
            <a:r>
              <a:rPr lang="en-US" dirty="0"/>
              <a:t>Menstrual Hygiene Management - Thérèse Mahon and Jan-Christoph Schlenk </a:t>
            </a:r>
          </a:p>
        </p:txBody>
      </p:sp>
      <p:sp>
        <p:nvSpPr>
          <p:cNvPr id="5" name="Date Placeholder 10">
            <a:extLst>
              <a:ext uri="{FF2B5EF4-FFF2-40B4-BE49-F238E27FC236}">
                <a16:creationId xmlns:a16="http://schemas.microsoft.com/office/drawing/2014/main" id="{37968841-372B-4072-AE1B-32C90D7B6AE5}"/>
              </a:ext>
            </a:extLst>
          </p:cNvPr>
          <p:cNvSpPr>
            <a:spLocks noGrp="1"/>
          </p:cNvSpPr>
          <p:nvPr>
            <p:ph type="dt" sz="half" idx="10"/>
          </p:nvPr>
        </p:nvSpPr>
        <p:spPr>
          <a:xfrm>
            <a:off x="838200" y="6356350"/>
            <a:ext cx="1197334" cy="365125"/>
          </a:xfrm>
        </p:spPr>
        <p:txBody>
          <a:bodyPr/>
          <a:lstStyle/>
          <a:p>
            <a:r>
              <a:rPr lang="en-US" dirty="0"/>
              <a:t>12/11/2019</a:t>
            </a:r>
          </a:p>
        </p:txBody>
      </p:sp>
      <p:pic>
        <p:nvPicPr>
          <p:cNvPr id="1027" name="Picture 3" descr="IMG20190913142520">
            <a:extLst>
              <a:ext uri="{FF2B5EF4-FFF2-40B4-BE49-F238E27FC236}">
                <a16:creationId xmlns:a16="http://schemas.microsoft.com/office/drawing/2014/main" id="{F2D6CE0F-06DC-407D-B301-E7494D9D53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5788" y="3175000"/>
            <a:ext cx="3562350" cy="2822575"/>
          </a:xfrm>
          <a:prstGeom prst="rect">
            <a:avLst/>
          </a:prstGeom>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IMG20190913142359">
            <a:extLst>
              <a:ext uri="{FF2B5EF4-FFF2-40B4-BE49-F238E27FC236}">
                <a16:creationId xmlns:a16="http://schemas.microsoft.com/office/drawing/2014/main" id="{61422744-AD8C-4E03-AF86-4FB40C2AE2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421" y="3168650"/>
            <a:ext cx="3615919" cy="2822575"/>
          </a:xfrm>
          <a:prstGeom prst="rect">
            <a:avLst/>
          </a:prstGeom>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9" name="Picture 5" descr="20190913_140923">
            <a:extLst>
              <a:ext uri="{FF2B5EF4-FFF2-40B4-BE49-F238E27FC236}">
                <a16:creationId xmlns:a16="http://schemas.microsoft.com/office/drawing/2014/main" id="{58393280-49E6-46D9-9400-17063A7F335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176" b="4176"/>
          <a:stretch/>
        </p:blipFill>
        <p:spPr bwMode="auto">
          <a:xfrm>
            <a:off x="8002636" y="3168650"/>
            <a:ext cx="3371850" cy="2822575"/>
          </a:xfrm>
          <a:prstGeom prst="rect">
            <a:avLst/>
          </a:prstGeom>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908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F9B9025-E39C-47AE-9635-A009F5348338}"/>
              </a:ext>
            </a:extLst>
          </p:cNvPr>
          <p:cNvPicPr>
            <a:picLocks noChangeAspect="1"/>
          </p:cNvPicPr>
          <p:nvPr/>
        </p:nvPicPr>
        <p:blipFill>
          <a:blip r:embed="rId2"/>
          <a:stretch>
            <a:fillRect/>
          </a:stretch>
        </p:blipFill>
        <p:spPr>
          <a:xfrm>
            <a:off x="1487937" y="1241760"/>
            <a:ext cx="4513466" cy="414934"/>
          </a:xfrm>
          <a:prstGeom prst="rect">
            <a:avLst/>
          </a:prstGeom>
        </p:spPr>
      </p:pic>
      <p:pic>
        <p:nvPicPr>
          <p:cNvPr id="5" name="Grafik 4">
            <a:extLst>
              <a:ext uri="{FF2B5EF4-FFF2-40B4-BE49-F238E27FC236}">
                <a16:creationId xmlns:a16="http://schemas.microsoft.com/office/drawing/2014/main" id="{E598AB15-87ED-4C9F-B59D-6BC7EF402180}"/>
              </a:ext>
            </a:extLst>
          </p:cNvPr>
          <p:cNvPicPr>
            <a:picLocks noChangeAspect="1"/>
          </p:cNvPicPr>
          <p:nvPr/>
        </p:nvPicPr>
        <p:blipFill>
          <a:blip r:embed="rId3"/>
          <a:stretch>
            <a:fillRect/>
          </a:stretch>
        </p:blipFill>
        <p:spPr>
          <a:xfrm>
            <a:off x="1507282" y="2427823"/>
            <a:ext cx="4544416" cy="3822159"/>
          </a:xfrm>
          <a:prstGeom prst="rect">
            <a:avLst/>
          </a:prstGeom>
        </p:spPr>
      </p:pic>
      <p:pic>
        <p:nvPicPr>
          <p:cNvPr id="4" name="Grafik 3">
            <a:extLst>
              <a:ext uri="{FF2B5EF4-FFF2-40B4-BE49-F238E27FC236}">
                <a16:creationId xmlns:a16="http://schemas.microsoft.com/office/drawing/2014/main" id="{F062EA1A-225D-4D3F-AD6D-03D336E46234}"/>
              </a:ext>
            </a:extLst>
          </p:cNvPr>
          <p:cNvPicPr>
            <a:picLocks noChangeAspect="1"/>
          </p:cNvPicPr>
          <p:nvPr/>
        </p:nvPicPr>
        <p:blipFill>
          <a:blip r:embed="rId4"/>
          <a:stretch>
            <a:fillRect/>
          </a:stretch>
        </p:blipFill>
        <p:spPr>
          <a:xfrm>
            <a:off x="1436867" y="1908073"/>
            <a:ext cx="4589108" cy="438071"/>
          </a:xfrm>
          <a:prstGeom prst="rect">
            <a:avLst/>
          </a:prstGeom>
        </p:spPr>
      </p:pic>
      <p:pic>
        <p:nvPicPr>
          <p:cNvPr id="2" name="Grafik 1">
            <a:extLst>
              <a:ext uri="{FF2B5EF4-FFF2-40B4-BE49-F238E27FC236}">
                <a16:creationId xmlns:a16="http://schemas.microsoft.com/office/drawing/2014/main" id="{EAEE67CB-B8F6-4603-AC9F-6BA7103114D8}"/>
              </a:ext>
            </a:extLst>
          </p:cNvPr>
          <p:cNvPicPr>
            <a:picLocks noChangeAspect="1"/>
          </p:cNvPicPr>
          <p:nvPr/>
        </p:nvPicPr>
        <p:blipFill>
          <a:blip r:embed="rId5"/>
          <a:stretch>
            <a:fillRect/>
          </a:stretch>
        </p:blipFill>
        <p:spPr>
          <a:xfrm>
            <a:off x="1436867" y="459745"/>
            <a:ext cx="4419600" cy="590167"/>
          </a:xfrm>
          <a:prstGeom prst="rect">
            <a:avLst/>
          </a:prstGeom>
        </p:spPr>
      </p:pic>
      <p:pic>
        <p:nvPicPr>
          <p:cNvPr id="8" name="Grafik 7">
            <a:extLst>
              <a:ext uri="{FF2B5EF4-FFF2-40B4-BE49-F238E27FC236}">
                <a16:creationId xmlns:a16="http://schemas.microsoft.com/office/drawing/2014/main" id="{899B5F0C-3305-4530-AABB-57B79B1FE4CF}"/>
              </a:ext>
            </a:extLst>
          </p:cNvPr>
          <p:cNvPicPr>
            <a:picLocks noChangeAspect="1"/>
          </p:cNvPicPr>
          <p:nvPr/>
        </p:nvPicPr>
        <p:blipFill>
          <a:blip r:embed="rId6"/>
          <a:stretch>
            <a:fillRect/>
          </a:stretch>
        </p:blipFill>
        <p:spPr>
          <a:xfrm rot="16200000">
            <a:off x="5712613" y="1291696"/>
            <a:ext cx="5868730" cy="3901803"/>
          </a:xfrm>
          <a:prstGeom prst="rect">
            <a:avLst/>
          </a:prstGeom>
          <a:effectLst>
            <a:outerShdw blurRad="63500" sx="102000" sy="102000" algn="ctr" rotWithShape="0">
              <a:prstClr val="black">
                <a:alpha val="40000"/>
              </a:prstClr>
            </a:outerShdw>
          </a:effectLst>
        </p:spPr>
      </p:pic>
      <p:sp>
        <p:nvSpPr>
          <p:cNvPr id="18" name="Footer Placeholder 8">
            <a:extLst>
              <a:ext uri="{FF2B5EF4-FFF2-40B4-BE49-F238E27FC236}">
                <a16:creationId xmlns:a16="http://schemas.microsoft.com/office/drawing/2014/main" id="{627FF336-4CB4-4420-BD23-79F43533F6EE}"/>
              </a:ext>
            </a:extLst>
          </p:cNvPr>
          <p:cNvSpPr>
            <a:spLocks noGrp="1"/>
          </p:cNvSpPr>
          <p:nvPr>
            <p:ph type="ftr" sz="quarter" idx="11"/>
          </p:nvPr>
        </p:nvSpPr>
        <p:spPr>
          <a:xfrm>
            <a:off x="2165405" y="6356350"/>
            <a:ext cx="7861190" cy="365125"/>
          </a:xfrm>
        </p:spPr>
        <p:txBody>
          <a:bodyPr/>
          <a:lstStyle/>
          <a:p>
            <a:r>
              <a:rPr lang="en-US" dirty="0"/>
              <a:t>Menstrual Hygiene Management - Thérèse Mahon and Jan-Christoph Schlenk </a:t>
            </a:r>
          </a:p>
        </p:txBody>
      </p:sp>
      <p:sp>
        <p:nvSpPr>
          <p:cNvPr id="19" name="Date Placeholder 10">
            <a:extLst>
              <a:ext uri="{FF2B5EF4-FFF2-40B4-BE49-F238E27FC236}">
                <a16:creationId xmlns:a16="http://schemas.microsoft.com/office/drawing/2014/main" id="{6500CDE9-1A5B-4B4A-9C09-3B6C4336CAF1}"/>
              </a:ext>
            </a:extLst>
          </p:cNvPr>
          <p:cNvSpPr>
            <a:spLocks noGrp="1"/>
          </p:cNvSpPr>
          <p:nvPr>
            <p:ph type="dt" sz="half" idx="10"/>
          </p:nvPr>
        </p:nvSpPr>
        <p:spPr>
          <a:xfrm>
            <a:off x="838200" y="6356350"/>
            <a:ext cx="1197334" cy="365125"/>
          </a:xfrm>
        </p:spPr>
        <p:txBody>
          <a:bodyPr/>
          <a:lstStyle/>
          <a:p>
            <a:r>
              <a:rPr lang="en-US" dirty="0"/>
              <a:t>12/11/2019</a:t>
            </a:r>
          </a:p>
        </p:txBody>
      </p:sp>
    </p:spTree>
    <p:extLst>
      <p:ext uri="{BB962C8B-B14F-4D97-AF65-F5344CB8AC3E}">
        <p14:creationId xmlns:p14="http://schemas.microsoft.com/office/powerpoint/2010/main" val="3208277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6DFEF990-B286-4904-A927-B64D2874DCC0}"/>
              </a:ext>
            </a:extLst>
          </p:cNvPr>
          <p:cNvPicPr>
            <a:picLocks noChangeAspect="1"/>
          </p:cNvPicPr>
          <p:nvPr/>
        </p:nvPicPr>
        <p:blipFill>
          <a:blip r:embed="rId3"/>
          <a:stretch>
            <a:fillRect/>
          </a:stretch>
        </p:blipFill>
        <p:spPr>
          <a:xfrm rot="16200000">
            <a:off x="825095" y="1260277"/>
            <a:ext cx="5641008" cy="3962713"/>
          </a:xfrm>
          <a:prstGeom prst="rect">
            <a:avLst/>
          </a:prstGeom>
          <a:effectLst>
            <a:outerShdw blurRad="63500" sx="102000" sy="102000" algn="ctr" rotWithShape="0">
              <a:prstClr val="black">
                <a:alpha val="40000"/>
              </a:prstClr>
            </a:outerShdw>
          </a:effectLst>
        </p:spPr>
      </p:pic>
      <p:pic>
        <p:nvPicPr>
          <p:cNvPr id="10" name="Grafik 9">
            <a:extLst>
              <a:ext uri="{FF2B5EF4-FFF2-40B4-BE49-F238E27FC236}">
                <a16:creationId xmlns:a16="http://schemas.microsoft.com/office/drawing/2014/main" id="{81F118FD-16F0-414F-AAA6-D8E568C1FCD6}"/>
              </a:ext>
            </a:extLst>
          </p:cNvPr>
          <p:cNvPicPr>
            <a:picLocks noChangeAspect="1"/>
          </p:cNvPicPr>
          <p:nvPr/>
        </p:nvPicPr>
        <p:blipFill>
          <a:blip r:embed="rId4"/>
          <a:stretch>
            <a:fillRect/>
          </a:stretch>
        </p:blipFill>
        <p:spPr>
          <a:xfrm rot="16200000">
            <a:off x="5458794" y="1267888"/>
            <a:ext cx="5641006" cy="3947492"/>
          </a:xfrm>
          <a:prstGeom prst="rect">
            <a:avLst/>
          </a:prstGeom>
          <a:effectLst>
            <a:outerShdw blurRad="63500" sx="102000" sy="102000" algn="ctr" rotWithShape="0">
              <a:prstClr val="black">
                <a:alpha val="40000"/>
              </a:prstClr>
            </a:outerShdw>
          </a:effectLst>
        </p:spPr>
      </p:pic>
      <p:sp>
        <p:nvSpPr>
          <p:cNvPr id="13" name="Footer Placeholder 8">
            <a:extLst>
              <a:ext uri="{FF2B5EF4-FFF2-40B4-BE49-F238E27FC236}">
                <a16:creationId xmlns:a16="http://schemas.microsoft.com/office/drawing/2014/main" id="{7A6A53F2-06F0-48C6-A7ED-FF1A31D71611}"/>
              </a:ext>
            </a:extLst>
          </p:cNvPr>
          <p:cNvSpPr>
            <a:spLocks noGrp="1"/>
          </p:cNvSpPr>
          <p:nvPr>
            <p:ph type="ftr" sz="quarter" idx="11"/>
          </p:nvPr>
        </p:nvSpPr>
        <p:spPr>
          <a:xfrm>
            <a:off x="2165405" y="6356350"/>
            <a:ext cx="7861190" cy="365125"/>
          </a:xfrm>
        </p:spPr>
        <p:txBody>
          <a:bodyPr/>
          <a:lstStyle/>
          <a:p>
            <a:r>
              <a:rPr lang="en-US" dirty="0"/>
              <a:t>Menstrual Hygiene Management - Thérèse Mahon and Jan-Christoph Schlenk </a:t>
            </a:r>
          </a:p>
        </p:txBody>
      </p:sp>
      <p:sp>
        <p:nvSpPr>
          <p:cNvPr id="14" name="Date Placeholder 10">
            <a:extLst>
              <a:ext uri="{FF2B5EF4-FFF2-40B4-BE49-F238E27FC236}">
                <a16:creationId xmlns:a16="http://schemas.microsoft.com/office/drawing/2014/main" id="{9EE6D0A7-2371-4CE4-88E2-31DC9B68AFE0}"/>
              </a:ext>
            </a:extLst>
          </p:cNvPr>
          <p:cNvSpPr>
            <a:spLocks noGrp="1"/>
          </p:cNvSpPr>
          <p:nvPr>
            <p:ph type="dt" sz="half" idx="10"/>
          </p:nvPr>
        </p:nvSpPr>
        <p:spPr>
          <a:xfrm>
            <a:off x="838200" y="6356350"/>
            <a:ext cx="1197334" cy="365125"/>
          </a:xfrm>
        </p:spPr>
        <p:txBody>
          <a:bodyPr/>
          <a:lstStyle/>
          <a:p>
            <a:r>
              <a:rPr lang="en-US" dirty="0"/>
              <a:t>12/11/2019</a:t>
            </a:r>
          </a:p>
        </p:txBody>
      </p:sp>
    </p:spTree>
    <p:extLst>
      <p:ext uri="{BB962C8B-B14F-4D97-AF65-F5344CB8AC3E}">
        <p14:creationId xmlns:p14="http://schemas.microsoft.com/office/powerpoint/2010/main" val="4261752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99E4F9-A262-46A9-BB78-B0D777DEAC63}"/>
              </a:ext>
            </a:extLst>
          </p:cNvPr>
          <p:cNvSpPr>
            <a:spLocks noGrp="1"/>
          </p:cNvSpPr>
          <p:nvPr>
            <p:ph type="title"/>
          </p:nvPr>
        </p:nvSpPr>
        <p:spPr/>
        <p:txBody>
          <a:bodyPr>
            <a:normAutofit/>
          </a:bodyPr>
          <a:lstStyle/>
          <a:p>
            <a:pPr algn="ctr"/>
            <a:r>
              <a:rPr lang="en-GB" dirty="0"/>
              <a:t>MHM-related Activities of the </a:t>
            </a:r>
            <a:br>
              <a:rPr lang="en-GB" dirty="0"/>
            </a:br>
            <a:r>
              <a:rPr lang="en-GB" dirty="0"/>
              <a:t>Sustainable Sanitation Alliance (</a:t>
            </a:r>
            <a:r>
              <a:rPr lang="en-GB" dirty="0" err="1"/>
              <a:t>SuSanA</a:t>
            </a:r>
            <a:r>
              <a:rPr lang="en-GB" dirty="0"/>
              <a:t>)</a:t>
            </a:r>
            <a:endParaRPr lang="de-DE" dirty="0"/>
          </a:p>
        </p:txBody>
      </p:sp>
      <p:sp>
        <p:nvSpPr>
          <p:cNvPr id="4" name="Datumsplatzhalter 3">
            <a:extLst>
              <a:ext uri="{FF2B5EF4-FFF2-40B4-BE49-F238E27FC236}">
                <a16:creationId xmlns:a16="http://schemas.microsoft.com/office/drawing/2014/main" id="{65DD3F3E-70F2-4C50-A91D-30AF6B7DCFC3}"/>
              </a:ext>
            </a:extLst>
          </p:cNvPr>
          <p:cNvSpPr>
            <a:spLocks noGrp="1"/>
          </p:cNvSpPr>
          <p:nvPr>
            <p:ph type="dt" sz="half" idx="10"/>
          </p:nvPr>
        </p:nvSpPr>
        <p:spPr/>
        <p:txBody>
          <a:bodyPr/>
          <a:lstStyle/>
          <a:p>
            <a:r>
              <a:rPr lang="en-US"/>
              <a:t>12/11/2019</a:t>
            </a:r>
          </a:p>
        </p:txBody>
      </p:sp>
      <p:sp>
        <p:nvSpPr>
          <p:cNvPr id="5" name="Fußzeilenplatzhalter 4">
            <a:extLst>
              <a:ext uri="{FF2B5EF4-FFF2-40B4-BE49-F238E27FC236}">
                <a16:creationId xmlns:a16="http://schemas.microsoft.com/office/drawing/2014/main" id="{3D34B7D1-585A-46DE-9D7B-E8229DE404F2}"/>
              </a:ext>
            </a:extLst>
          </p:cNvPr>
          <p:cNvSpPr>
            <a:spLocks noGrp="1"/>
          </p:cNvSpPr>
          <p:nvPr>
            <p:ph type="ftr" sz="quarter" idx="11"/>
          </p:nvPr>
        </p:nvSpPr>
        <p:spPr/>
        <p:txBody>
          <a:bodyPr/>
          <a:lstStyle/>
          <a:p>
            <a:r>
              <a:rPr lang="en-US"/>
              <a:t>Menstrual Hygiene Management - Thérèse Mahon and Jan-Christoph Schlenk </a:t>
            </a:r>
            <a:endParaRPr lang="en-US" dirty="0"/>
          </a:p>
        </p:txBody>
      </p:sp>
      <p:sp>
        <p:nvSpPr>
          <p:cNvPr id="6" name="Foliennummernplatzhalter 5">
            <a:extLst>
              <a:ext uri="{FF2B5EF4-FFF2-40B4-BE49-F238E27FC236}">
                <a16:creationId xmlns:a16="http://schemas.microsoft.com/office/drawing/2014/main" id="{115692D7-2C76-4EFC-A2F7-5B7D259AED1B}"/>
              </a:ext>
            </a:extLst>
          </p:cNvPr>
          <p:cNvSpPr>
            <a:spLocks noGrp="1"/>
          </p:cNvSpPr>
          <p:nvPr>
            <p:ph type="sldNum" sz="quarter" idx="12"/>
          </p:nvPr>
        </p:nvSpPr>
        <p:spPr/>
        <p:txBody>
          <a:bodyPr/>
          <a:lstStyle/>
          <a:p>
            <a:fld id="{19D45C30-91B6-4D37-B3EC-98C0C4E45E7F}" type="slidenum">
              <a:rPr lang="en-US" smtClean="0"/>
              <a:t>16</a:t>
            </a:fld>
            <a:endParaRPr lang="en-US" dirty="0"/>
          </a:p>
        </p:txBody>
      </p:sp>
      <p:pic>
        <p:nvPicPr>
          <p:cNvPr id="7" name="Inhaltsplatzhalter 5">
            <a:extLst>
              <a:ext uri="{FF2B5EF4-FFF2-40B4-BE49-F238E27FC236}">
                <a16:creationId xmlns:a16="http://schemas.microsoft.com/office/drawing/2014/main" id="{FFA20A64-BF67-4D7C-9B91-2DFDD793F75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201731">
            <a:off x="7768746" y="2127957"/>
            <a:ext cx="1690283" cy="2340000"/>
          </a:xfrm>
          <a:prstGeom prst="rect">
            <a:avLst/>
          </a:prstGeom>
          <a:ln>
            <a:noFill/>
          </a:ln>
          <a:effectLst>
            <a:outerShdw blurRad="292100" dist="139700" dir="2700000" algn="tl" rotWithShape="0">
              <a:srgbClr val="333333">
                <a:alpha val="65000"/>
              </a:srgbClr>
            </a:outerShdw>
          </a:effectLst>
        </p:spPr>
      </p:pic>
      <p:pic>
        <p:nvPicPr>
          <p:cNvPr id="8" name="Grafik 7">
            <a:extLst>
              <a:ext uri="{FF2B5EF4-FFF2-40B4-BE49-F238E27FC236}">
                <a16:creationId xmlns:a16="http://schemas.microsoft.com/office/drawing/2014/main" id="{C6E7CEA2-4007-4ACC-B67A-DA17255EC7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09375">
            <a:off x="5300598" y="3555569"/>
            <a:ext cx="1482573" cy="2340000"/>
          </a:xfrm>
          <a:prstGeom prst="rect">
            <a:avLst/>
          </a:prstGeom>
          <a:ln>
            <a:noFill/>
          </a:ln>
          <a:effectLst>
            <a:outerShdw blurRad="292100" dist="139700" dir="2700000" algn="tl" rotWithShape="0">
              <a:srgbClr val="333333">
                <a:alpha val="65000"/>
              </a:srgbClr>
            </a:outerShdw>
          </a:effectLst>
        </p:spPr>
      </p:pic>
      <p:pic>
        <p:nvPicPr>
          <p:cNvPr id="9" name="Grafik 8">
            <a:extLst>
              <a:ext uri="{FF2B5EF4-FFF2-40B4-BE49-F238E27FC236}">
                <a16:creationId xmlns:a16="http://schemas.microsoft.com/office/drawing/2014/main" id="{20D47CC8-F01D-42BF-9ACF-8671009748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29399">
            <a:off x="2654454" y="2143157"/>
            <a:ext cx="1688198" cy="2340000"/>
          </a:xfrm>
          <a:prstGeom prst="rect">
            <a:avLst/>
          </a:prstGeom>
          <a:ln>
            <a:noFill/>
          </a:ln>
          <a:effectLst>
            <a:outerShdw blurRad="292100" dist="139700" dir="2700000" algn="tl" rotWithShape="0">
              <a:srgbClr val="333333">
                <a:alpha val="65000"/>
              </a:srgbClr>
            </a:outerShdw>
          </a:effectLst>
        </p:spPr>
      </p:pic>
      <p:sp>
        <p:nvSpPr>
          <p:cNvPr id="10" name="Textfeld 9">
            <a:extLst>
              <a:ext uri="{FF2B5EF4-FFF2-40B4-BE49-F238E27FC236}">
                <a16:creationId xmlns:a16="http://schemas.microsoft.com/office/drawing/2014/main" id="{C46910AE-49E4-48A1-ADE6-47752AE231D3}"/>
              </a:ext>
            </a:extLst>
          </p:cNvPr>
          <p:cNvSpPr txBox="1"/>
          <p:nvPr/>
        </p:nvSpPr>
        <p:spPr>
          <a:xfrm>
            <a:off x="7251095" y="4748853"/>
            <a:ext cx="2469526" cy="646331"/>
          </a:xfrm>
          <a:prstGeom prst="rect">
            <a:avLst/>
          </a:prstGeom>
          <a:noFill/>
        </p:spPr>
        <p:txBody>
          <a:bodyPr wrap="square" rtlCol="0">
            <a:spAutoFit/>
          </a:bodyPr>
          <a:lstStyle/>
          <a:p>
            <a:pPr algn="ctr" eaLnBrk="0" fontAlgn="base" hangingPunct="0">
              <a:spcBef>
                <a:spcPct val="0"/>
              </a:spcBef>
              <a:spcAft>
                <a:spcPct val="0"/>
              </a:spcAft>
              <a:defRPr/>
            </a:pPr>
            <a:r>
              <a:rPr lang="en-GB" dirty="0">
                <a:solidFill>
                  <a:srgbClr val="6E6452"/>
                </a:solidFill>
                <a:latin typeface="Arial" charset="0"/>
              </a:rPr>
              <a:t>Thematic Online Discussion</a:t>
            </a:r>
          </a:p>
        </p:txBody>
      </p:sp>
      <p:sp>
        <p:nvSpPr>
          <p:cNvPr id="11" name="Textfeld 10">
            <a:extLst>
              <a:ext uri="{FF2B5EF4-FFF2-40B4-BE49-F238E27FC236}">
                <a16:creationId xmlns:a16="http://schemas.microsoft.com/office/drawing/2014/main" id="{D3C0183B-7656-41F0-8E65-7EF33357C31C}"/>
              </a:ext>
            </a:extLst>
          </p:cNvPr>
          <p:cNvSpPr txBox="1"/>
          <p:nvPr/>
        </p:nvSpPr>
        <p:spPr>
          <a:xfrm>
            <a:off x="4974492" y="2880700"/>
            <a:ext cx="2243017" cy="369332"/>
          </a:xfrm>
          <a:prstGeom prst="rect">
            <a:avLst/>
          </a:prstGeom>
          <a:noFill/>
        </p:spPr>
        <p:txBody>
          <a:bodyPr wrap="square" rtlCol="0">
            <a:spAutoFit/>
          </a:bodyPr>
          <a:lstStyle/>
          <a:p>
            <a:pPr algn="ctr" eaLnBrk="0" fontAlgn="base" hangingPunct="0">
              <a:spcBef>
                <a:spcPct val="0"/>
              </a:spcBef>
              <a:spcAft>
                <a:spcPct val="0"/>
              </a:spcAft>
              <a:defRPr/>
            </a:pPr>
            <a:r>
              <a:rPr lang="en-GB" dirty="0">
                <a:solidFill>
                  <a:srgbClr val="6E6452"/>
                </a:solidFill>
                <a:latin typeface="Arial" charset="0"/>
              </a:rPr>
              <a:t>Link-Collection</a:t>
            </a:r>
          </a:p>
        </p:txBody>
      </p:sp>
      <p:sp>
        <p:nvSpPr>
          <p:cNvPr id="12" name="Textfeld 11">
            <a:extLst>
              <a:ext uri="{FF2B5EF4-FFF2-40B4-BE49-F238E27FC236}">
                <a16:creationId xmlns:a16="http://schemas.microsoft.com/office/drawing/2014/main" id="{F57C0D03-1CDE-4B85-80D6-643806AA66C9}"/>
              </a:ext>
            </a:extLst>
          </p:cNvPr>
          <p:cNvSpPr txBox="1"/>
          <p:nvPr/>
        </p:nvSpPr>
        <p:spPr>
          <a:xfrm>
            <a:off x="1830260" y="4800416"/>
            <a:ext cx="3336591" cy="646331"/>
          </a:xfrm>
          <a:prstGeom prst="rect">
            <a:avLst/>
          </a:prstGeom>
          <a:noFill/>
        </p:spPr>
        <p:txBody>
          <a:bodyPr wrap="square" rtlCol="0">
            <a:spAutoFit/>
          </a:bodyPr>
          <a:lstStyle/>
          <a:p>
            <a:pPr algn="ctr" eaLnBrk="0" fontAlgn="base" hangingPunct="0">
              <a:spcBef>
                <a:spcPct val="0"/>
              </a:spcBef>
              <a:spcAft>
                <a:spcPct val="0"/>
              </a:spcAft>
              <a:defRPr/>
            </a:pPr>
            <a:r>
              <a:rPr lang="en-GB" dirty="0">
                <a:solidFill>
                  <a:srgbClr val="6E6452"/>
                </a:solidFill>
                <a:latin typeface="Arial" charset="0"/>
              </a:rPr>
              <a:t>Collection of Case Stories </a:t>
            </a:r>
          </a:p>
          <a:p>
            <a:pPr algn="ctr" eaLnBrk="0" fontAlgn="base" hangingPunct="0">
              <a:spcBef>
                <a:spcPct val="0"/>
              </a:spcBef>
              <a:spcAft>
                <a:spcPct val="0"/>
              </a:spcAft>
              <a:defRPr/>
            </a:pPr>
            <a:r>
              <a:rPr lang="en-GB" dirty="0">
                <a:solidFill>
                  <a:srgbClr val="6E6452"/>
                </a:solidFill>
                <a:latin typeface="Arial" charset="0"/>
              </a:rPr>
              <a:t>from SuSanA Partners</a:t>
            </a:r>
          </a:p>
        </p:txBody>
      </p:sp>
    </p:spTree>
    <p:extLst>
      <p:ext uri="{BB962C8B-B14F-4D97-AF65-F5344CB8AC3E}">
        <p14:creationId xmlns:p14="http://schemas.microsoft.com/office/powerpoint/2010/main" val="2645878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7E33C4-9214-45D1-B463-F276397C6642}"/>
              </a:ext>
            </a:extLst>
          </p:cNvPr>
          <p:cNvSpPr>
            <a:spLocks noGrp="1"/>
          </p:cNvSpPr>
          <p:nvPr>
            <p:ph type="title"/>
          </p:nvPr>
        </p:nvSpPr>
        <p:spPr/>
        <p:txBody>
          <a:bodyPr/>
          <a:lstStyle/>
          <a:p>
            <a:pPr algn="ctr"/>
            <a:r>
              <a:rPr lang="de-DE" dirty="0" err="1"/>
              <a:t>Recommendations</a:t>
            </a:r>
            <a:endParaRPr lang="de-DE" dirty="0"/>
          </a:p>
        </p:txBody>
      </p:sp>
      <p:sp>
        <p:nvSpPr>
          <p:cNvPr id="3" name="Inhaltsplatzhalter 2">
            <a:extLst>
              <a:ext uri="{FF2B5EF4-FFF2-40B4-BE49-F238E27FC236}">
                <a16:creationId xmlns:a16="http://schemas.microsoft.com/office/drawing/2014/main" id="{E7BD1FDA-D45C-4754-8960-A9B0FB420ADF}"/>
              </a:ext>
            </a:extLst>
          </p:cNvPr>
          <p:cNvSpPr>
            <a:spLocks noGrp="1"/>
          </p:cNvSpPr>
          <p:nvPr>
            <p:ph idx="1"/>
          </p:nvPr>
        </p:nvSpPr>
        <p:spPr/>
        <p:txBody>
          <a:bodyPr>
            <a:normAutofit/>
          </a:bodyPr>
          <a:lstStyle/>
          <a:p>
            <a:pPr lvl="0"/>
            <a:r>
              <a:rPr lang="de-DE" dirty="0"/>
              <a:t>Promote </a:t>
            </a:r>
            <a:r>
              <a:rPr lang="de-DE" dirty="0" err="1"/>
              <a:t>informed</a:t>
            </a:r>
            <a:r>
              <a:rPr lang="de-DE" dirty="0"/>
              <a:t> </a:t>
            </a:r>
            <a:r>
              <a:rPr lang="de-DE" dirty="0" err="1"/>
              <a:t>choice</a:t>
            </a:r>
            <a:r>
              <a:rPr lang="de-DE" dirty="0"/>
              <a:t> </a:t>
            </a:r>
            <a:r>
              <a:rPr lang="de-DE" dirty="0" err="1"/>
              <a:t>of</a:t>
            </a:r>
            <a:r>
              <a:rPr lang="de-DE" dirty="0"/>
              <a:t> menstrual </a:t>
            </a:r>
            <a:r>
              <a:rPr lang="de-DE" dirty="0" err="1"/>
              <a:t>materials</a:t>
            </a:r>
            <a:endParaRPr lang="de-DE" dirty="0"/>
          </a:p>
          <a:p>
            <a:pPr lvl="0"/>
            <a:r>
              <a:rPr lang="de-DE" dirty="0"/>
              <a:t>Integrate menstrual waste into the solid waste management service chain and test disposal solutions</a:t>
            </a:r>
          </a:p>
          <a:p>
            <a:pPr lvl="0"/>
            <a:r>
              <a:rPr lang="de-DE" dirty="0"/>
              <a:t>Work </a:t>
            </a:r>
            <a:r>
              <a:rPr lang="de-DE" dirty="0" err="1"/>
              <a:t>with</a:t>
            </a:r>
            <a:r>
              <a:rPr lang="de-DE" dirty="0"/>
              <a:t> </a:t>
            </a:r>
            <a:r>
              <a:rPr lang="de-DE" dirty="0" err="1"/>
              <a:t>the</a:t>
            </a:r>
            <a:r>
              <a:rPr lang="de-DE" dirty="0"/>
              <a:t> private </a:t>
            </a:r>
            <a:r>
              <a:rPr lang="de-DE" dirty="0" err="1"/>
              <a:t>sector</a:t>
            </a:r>
            <a:r>
              <a:rPr lang="de-DE" dirty="0"/>
              <a:t> (</a:t>
            </a:r>
            <a:r>
              <a:rPr lang="de-DE" dirty="0" err="1"/>
              <a:t>across</a:t>
            </a:r>
            <a:r>
              <a:rPr lang="de-DE" dirty="0"/>
              <a:t> </a:t>
            </a:r>
            <a:r>
              <a:rPr lang="de-DE" dirty="0" err="1"/>
              <a:t>the</a:t>
            </a:r>
            <a:r>
              <a:rPr lang="de-DE" dirty="0"/>
              <a:t> menstrual </a:t>
            </a:r>
            <a:r>
              <a:rPr lang="de-DE" dirty="0" err="1"/>
              <a:t>health</a:t>
            </a:r>
            <a:r>
              <a:rPr lang="de-DE" dirty="0"/>
              <a:t> </a:t>
            </a:r>
            <a:r>
              <a:rPr lang="de-DE" dirty="0" err="1"/>
              <a:t>service</a:t>
            </a:r>
            <a:r>
              <a:rPr lang="de-DE" dirty="0"/>
              <a:t> </a:t>
            </a:r>
            <a:r>
              <a:rPr lang="de-DE" dirty="0" err="1"/>
              <a:t>chain</a:t>
            </a:r>
            <a:r>
              <a:rPr lang="de-DE" dirty="0"/>
              <a:t> – </a:t>
            </a:r>
            <a:r>
              <a:rPr lang="de-DE" dirty="0" err="1"/>
              <a:t>information</a:t>
            </a:r>
            <a:r>
              <a:rPr lang="de-DE" dirty="0"/>
              <a:t>/</a:t>
            </a:r>
            <a:r>
              <a:rPr lang="de-DE" dirty="0" err="1"/>
              <a:t>awareness</a:t>
            </a:r>
            <a:r>
              <a:rPr lang="de-DE" dirty="0"/>
              <a:t>, </a:t>
            </a:r>
            <a:r>
              <a:rPr lang="de-DE" dirty="0" err="1"/>
              <a:t>access</a:t>
            </a:r>
            <a:r>
              <a:rPr lang="de-DE" dirty="0"/>
              <a:t> </a:t>
            </a:r>
            <a:r>
              <a:rPr lang="de-DE" dirty="0" err="1"/>
              <a:t>to</a:t>
            </a:r>
            <a:r>
              <a:rPr lang="de-DE" dirty="0"/>
              <a:t> </a:t>
            </a:r>
            <a:r>
              <a:rPr lang="de-DE" dirty="0" err="1"/>
              <a:t>products</a:t>
            </a:r>
            <a:r>
              <a:rPr lang="de-DE" dirty="0"/>
              <a:t>, </a:t>
            </a:r>
            <a:r>
              <a:rPr lang="de-DE" dirty="0" err="1"/>
              <a:t>disposal</a:t>
            </a:r>
            <a:r>
              <a:rPr lang="de-DE" dirty="0"/>
              <a:t>)</a:t>
            </a:r>
          </a:p>
          <a:p>
            <a:endParaRPr lang="en-US" dirty="0"/>
          </a:p>
          <a:p>
            <a:endParaRPr lang="en-US" dirty="0"/>
          </a:p>
          <a:p>
            <a:endParaRPr lang="de-DE" dirty="0"/>
          </a:p>
        </p:txBody>
      </p:sp>
      <p:sp>
        <p:nvSpPr>
          <p:cNvPr id="4" name="Datumsplatzhalter 3">
            <a:extLst>
              <a:ext uri="{FF2B5EF4-FFF2-40B4-BE49-F238E27FC236}">
                <a16:creationId xmlns:a16="http://schemas.microsoft.com/office/drawing/2014/main" id="{D58DF985-586B-4EE2-A14A-884C3B63AE3B}"/>
              </a:ext>
            </a:extLst>
          </p:cNvPr>
          <p:cNvSpPr>
            <a:spLocks noGrp="1"/>
          </p:cNvSpPr>
          <p:nvPr>
            <p:ph type="dt" sz="half" idx="10"/>
          </p:nvPr>
        </p:nvSpPr>
        <p:spPr/>
        <p:txBody>
          <a:bodyPr/>
          <a:lstStyle/>
          <a:p>
            <a:r>
              <a:rPr lang="en-US"/>
              <a:t>12/11/2019</a:t>
            </a:r>
          </a:p>
        </p:txBody>
      </p:sp>
      <p:sp>
        <p:nvSpPr>
          <p:cNvPr id="5" name="Fußzeilenplatzhalter 4">
            <a:extLst>
              <a:ext uri="{FF2B5EF4-FFF2-40B4-BE49-F238E27FC236}">
                <a16:creationId xmlns:a16="http://schemas.microsoft.com/office/drawing/2014/main" id="{503333B6-78C9-45CE-8C9C-B413266E6CE4}"/>
              </a:ext>
            </a:extLst>
          </p:cNvPr>
          <p:cNvSpPr>
            <a:spLocks noGrp="1"/>
          </p:cNvSpPr>
          <p:nvPr>
            <p:ph type="ftr" sz="quarter" idx="11"/>
          </p:nvPr>
        </p:nvSpPr>
        <p:spPr/>
        <p:txBody>
          <a:bodyPr/>
          <a:lstStyle/>
          <a:p>
            <a:r>
              <a:rPr lang="en-US" dirty="0"/>
              <a:t>Parallel Session on WASH in Healthcare Facilities: Menstrual Hygiene Management </a:t>
            </a:r>
          </a:p>
        </p:txBody>
      </p:sp>
      <p:sp>
        <p:nvSpPr>
          <p:cNvPr id="6" name="Foliennummernplatzhalter 5">
            <a:extLst>
              <a:ext uri="{FF2B5EF4-FFF2-40B4-BE49-F238E27FC236}">
                <a16:creationId xmlns:a16="http://schemas.microsoft.com/office/drawing/2014/main" id="{14150F70-003D-4FD5-A501-1DB90A122D95}"/>
              </a:ext>
            </a:extLst>
          </p:cNvPr>
          <p:cNvSpPr>
            <a:spLocks noGrp="1"/>
          </p:cNvSpPr>
          <p:nvPr>
            <p:ph type="sldNum" sz="quarter" idx="12"/>
          </p:nvPr>
        </p:nvSpPr>
        <p:spPr/>
        <p:txBody>
          <a:bodyPr/>
          <a:lstStyle/>
          <a:p>
            <a:fld id="{19D45C30-91B6-4D37-B3EC-98C0C4E45E7F}" type="slidenum">
              <a:rPr lang="en-US" smtClean="0"/>
              <a:t>17</a:t>
            </a:fld>
            <a:endParaRPr lang="en-US" dirty="0"/>
          </a:p>
        </p:txBody>
      </p:sp>
    </p:spTree>
    <p:extLst>
      <p:ext uri="{BB962C8B-B14F-4D97-AF65-F5344CB8AC3E}">
        <p14:creationId xmlns:p14="http://schemas.microsoft.com/office/powerpoint/2010/main" val="1066152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1F1D62C-1430-4B0F-AEBB-C0B66D11C43A}"/>
              </a:ext>
            </a:extLst>
          </p:cNvPr>
          <p:cNvSpPr>
            <a:spLocks noGrp="1"/>
          </p:cNvSpPr>
          <p:nvPr>
            <p:ph type="ctrTitle"/>
          </p:nvPr>
        </p:nvSpPr>
        <p:spPr>
          <a:xfrm>
            <a:off x="838200" y="2641601"/>
            <a:ext cx="10515600" cy="868362"/>
          </a:xfrm>
        </p:spPr>
        <p:txBody>
          <a:bodyPr/>
          <a:lstStyle/>
          <a:p>
            <a:r>
              <a:rPr lang="en-US" b="0" dirty="0"/>
              <a:t>Menstrual Hygiene Management</a:t>
            </a:r>
            <a:endParaRPr lang="en-US" dirty="0"/>
          </a:p>
        </p:txBody>
      </p:sp>
      <p:sp>
        <p:nvSpPr>
          <p:cNvPr id="6" name="Subtitle 5">
            <a:extLst>
              <a:ext uri="{FF2B5EF4-FFF2-40B4-BE49-F238E27FC236}">
                <a16:creationId xmlns:a16="http://schemas.microsoft.com/office/drawing/2014/main" id="{E231B64B-F470-4366-9C03-25CC0885B1DF}"/>
              </a:ext>
            </a:extLst>
          </p:cNvPr>
          <p:cNvSpPr>
            <a:spLocks noGrp="1"/>
          </p:cNvSpPr>
          <p:nvPr>
            <p:ph type="subTitle" idx="1"/>
          </p:nvPr>
        </p:nvSpPr>
        <p:spPr/>
        <p:txBody>
          <a:bodyPr/>
          <a:lstStyle/>
          <a:p>
            <a:r>
              <a:rPr lang="en-US" dirty="0"/>
              <a:t>Question and answer session</a:t>
            </a:r>
          </a:p>
        </p:txBody>
      </p:sp>
    </p:spTree>
    <p:extLst>
      <p:ext uri="{BB962C8B-B14F-4D97-AF65-F5344CB8AC3E}">
        <p14:creationId xmlns:p14="http://schemas.microsoft.com/office/powerpoint/2010/main" val="3608885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7E33C4-9214-45D1-B463-F276397C6642}"/>
              </a:ext>
            </a:extLst>
          </p:cNvPr>
          <p:cNvSpPr>
            <a:spLocks noGrp="1"/>
          </p:cNvSpPr>
          <p:nvPr>
            <p:ph type="title"/>
          </p:nvPr>
        </p:nvSpPr>
        <p:spPr/>
        <p:txBody>
          <a:bodyPr/>
          <a:lstStyle/>
          <a:p>
            <a:pPr algn="ctr"/>
            <a:r>
              <a:rPr lang="de-DE" dirty="0"/>
              <a:t>Guiding Question</a:t>
            </a:r>
          </a:p>
        </p:txBody>
      </p:sp>
      <p:sp>
        <p:nvSpPr>
          <p:cNvPr id="3" name="Inhaltsplatzhalter 2">
            <a:extLst>
              <a:ext uri="{FF2B5EF4-FFF2-40B4-BE49-F238E27FC236}">
                <a16:creationId xmlns:a16="http://schemas.microsoft.com/office/drawing/2014/main" id="{E7BD1FDA-D45C-4754-8960-A9B0FB420ADF}"/>
              </a:ext>
            </a:extLst>
          </p:cNvPr>
          <p:cNvSpPr>
            <a:spLocks noGrp="1"/>
          </p:cNvSpPr>
          <p:nvPr>
            <p:ph idx="1"/>
          </p:nvPr>
        </p:nvSpPr>
        <p:spPr/>
        <p:txBody>
          <a:bodyPr>
            <a:normAutofit/>
          </a:bodyPr>
          <a:lstStyle/>
          <a:p>
            <a:r>
              <a:rPr lang="en-US" dirty="0"/>
              <a:t>How to improve the menstrual waste management?</a:t>
            </a:r>
          </a:p>
          <a:p>
            <a:pPr marL="0" indent="0">
              <a:buNone/>
            </a:pPr>
            <a:r>
              <a:rPr lang="en-US" dirty="0"/>
              <a:t> </a:t>
            </a:r>
          </a:p>
          <a:p>
            <a:endParaRPr lang="en-US" dirty="0"/>
          </a:p>
          <a:p>
            <a:endParaRPr lang="de-DE" dirty="0"/>
          </a:p>
        </p:txBody>
      </p:sp>
      <p:sp>
        <p:nvSpPr>
          <p:cNvPr id="4" name="Datumsplatzhalter 3">
            <a:extLst>
              <a:ext uri="{FF2B5EF4-FFF2-40B4-BE49-F238E27FC236}">
                <a16:creationId xmlns:a16="http://schemas.microsoft.com/office/drawing/2014/main" id="{D58DF985-586B-4EE2-A14A-884C3B63AE3B}"/>
              </a:ext>
            </a:extLst>
          </p:cNvPr>
          <p:cNvSpPr>
            <a:spLocks noGrp="1"/>
          </p:cNvSpPr>
          <p:nvPr>
            <p:ph type="dt" sz="half" idx="10"/>
          </p:nvPr>
        </p:nvSpPr>
        <p:spPr/>
        <p:txBody>
          <a:bodyPr/>
          <a:lstStyle/>
          <a:p>
            <a:r>
              <a:rPr lang="en-US"/>
              <a:t>12/11/2019</a:t>
            </a:r>
          </a:p>
        </p:txBody>
      </p:sp>
      <p:sp>
        <p:nvSpPr>
          <p:cNvPr id="5" name="Fußzeilenplatzhalter 4">
            <a:extLst>
              <a:ext uri="{FF2B5EF4-FFF2-40B4-BE49-F238E27FC236}">
                <a16:creationId xmlns:a16="http://schemas.microsoft.com/office/drawing/2014/main" id="{503333B6-78C9-45CE-8C9C-B413266E6CE4}"/>
              </a:ext>
            </a:extLst>
          </p:cNvPr>
          <p:cNvSpPr>
            <a:spLocks noGrp="1"/>
          </p:cNvSpPr>
          <p:nvPr>
            <p:ph type="ftr" sz="quarter" idx="11"/>
          </p:nvPr>
        </p:nvSpPr>
        <p:spPr/>
        <p:txBody>
          <a:bodyPr/>
          <a:lstStyle/>
          <a:p>
            <a:r>
              <a:rPr lang="en-US" dirty="0"/>
              <a:t>Parallel Session on WASH in Healthcare Facilities: Menstrual Hygiene Management </a:t>
            </a:r>
          </a:p>
        </p:txBody>
      </p:sp>
      <p:sp>
        <p:nvSpPr>
          <p:cNvPr id="6" name="Foliennummernplatzhalter 5">
            <a:extLst>
              <a:ext uri="{FF2B5EF4-FFF2-40B4-BE49-F238E27FC236}">
                <a16:creationId xmlns:a16="http://schemas.microsoft.com/office/drawing/2014/main" id="{14150F70-003D-4FD5-A501-1DB90A122D95}"/>
              </a:ext>
            </a:extLst>
          </p:cNvPr>
          <p:cNvSpPr>
            <a:spLocks noGrp="1"/>
          </p:cNvSpPr>
          <p:nvPr>
            <p:ph type="sldNum" sz="quarter" idx="12"/>
          </p:nvPr>
        </p:nvSpPr>
        <p:spPr/>
        <p:txBody>
          <a:bodyPr/>
          <a:lstStyle/>
          <a:p>
            <a:fld id="{19D45C30-91B6-4D37-B3EC-98C0C4E45E7F}" type="slidenum">
              <a:rPr lang="en-US" smtClean="0"/>
              <a:t>19</a:t>
            </a:fld>
            <a:endParaRPr lang="en-US" dirty="0"/>
          </a:p>
        </p:txBody>
      </p:sp>
    </p:spTree>
    <p:extLst>
      <p:ext uri="{BB962C8B-B14F-4D97-AF65-F5344CB8AC3E}">
        <p14:creationId xmlns:p14="http://schemas.microsoft.com/office/powerpoint/2010/main" val="3780041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9E4631-BAA4-42C2-8A8D-33DA0936452F}"/>
              </a:ext>
            </a:extLst>
          </p:cNvPr>
          <p:cNvSpPr>
            <a:spLocks noGrp="1"/>
          </p:cNvSpPr>
          <p:nvPr>
            <p:ph type="title"/>
          </p:nvPr>
        </p:nvSpPr>
        <p:spPr>
          <a:xfrm>
            <a:off x="1066800" y="365125"/>
            <a:ext cx="10143067" cy="1325563"/>
          </a:xfrm>
        </p:spPr>
        <p:txBody>
          <a:bodyPr>
            <a:normAutofit fontScale="90000"/>
          </a:bodyPr>
          <a:lstStyle/>
          <a:p>
            <a:pPr algn="ctr"/>
            <a:r>
              <a:rPr lang="de-DE" b="1" dirty="0">
                <a:latin typeface="Book Antiqua" panose="02040602050305030304" pitchFamily="18" charset="0"/>
              </a:rPr>
              <a:t>Menstrual health and hygiene – linkage to SDG6 and WASH in Health Care Facilities</a:t>
            </a:r>
          </a:p>
        </p:txBody>
      </p:sp>
      <p:sp>
        <p:nvSpPr>
          <p:cNvPr id="3" name="Inhaltsplatzhalter 2">
            <a:extLst>
              <a:ext uri="{FF2B5EF4-FFF2-40B4-BE49-F238E27FC236}">
                <a16:creationId xmlns:a16="http://schemas.microsoft.com/office/drawing/2014/main" id="{5BB35ADD-FC02-4483-961F-D769F7911404}"/>
              </a:ext>
            </a:extLst>
          </p:cNvPr>
          <p:cNvSpPr>
            <a:spLocks noGrp="1"/>
          </p:cNvSpPr>
          <p:nvPr>
            <p:ph idx="1"/>
          </p:nvPr>
        </p:nvSpPr>
        <p:spPr>
          <a:xfrm>
            <a:off x="838199" y="1825625"/>
            <a:ext cx="10964334" cy="4351338"/>
          </a:xfrm>
        </p:spPr>
        <p:txBody>
          <a:bodyPr>
            <a:normAutofit fontScale="92500"/>
          </a:bodyPr>
          <a:lstStyle/>
          <a:p>
            <a:pPr>
              <a:spcAft>
                <a:spcPts val="1200"/>
              </a:spcAft>
            </a:pPr>
            <a:r>
              <a:rPr lang="de-DE" sz="3000" b="1" dirty="0"/>
              <a:t>SDG6.2</a:t>
            </a:r>
            <a:r>
              <a:rPr lang="en-GB" sz="3000" dirty="0"/>
              <a:t>: By 2030 achieve access to adequate and equitable sanitation and hygiene for all …, paying </a:t>
            </a:r>
            <a:r>
              <a:rPr lang="en-GB" sz="3000" b="1" u="sng" dirty="0"/>
              <a:t>special attention to the needs of women and girls</a:t>
            </a:r>
            <a:r>
              <a:rPr lang="en-GB" sz="3000" dirty="0"/>
              <a:t> and those in vulnerable situations</a:t>
            </a:r>
          </a:p>
          <a:p>
            <a:pPr>
              <a:spcAft>
                <a:spcPts val="1200"/>
              </a:spcAft>
            </a:pPr>
            <a:r>
              <a:rPr lang="en-GB" sz="3000" b="1" dirty="0"/>
              <a:t>Menstrual hygiene management </a:t>
            </a:r>
            <a:r>
              <a:rPr lang="en-GB" sz="3000" dirty="0"/>
              <a:t>defined by WASH sector. Shift towards </a:t>
            </a:r>
            <a:r>
              <a:rPr lang="en-GB" sz="3000" b="1" dirty="0"/>
              <a:t>menstrual health </a:t>
            </a:r>
            <a:r>
              <a:rPr lang="en-GB" sz="3000" dirty="0"/>
              <a:t>to incorporate multi-sectoral approach addressing menstruation as a public health and gender equality issue.</a:t>
            </a:r>
          </a:p>
          <a:p>
            <a:pPr>
              <a:spcAft>
                <a:spcPts val="1200"/>
              </a:spcAft>
            </a:pPr>
            <a:r>
              <a:rPr lang="en-GB" sz="3000" b="1" dirty="0"/>
              <a:t>Health sector role </a:t>
            </a:r>
            <a:r>
              <a:rPr lang="en-GB" sz="3000" dirty="0"/>
              <a:t>in integrating inclusive menstrual health in sexual reproductive health, WASH in HCF and addressing menstrual disorders and other types of vaginal bleeding.</a:t>
            </a:r>
          </a:p>
          <a:p>
            <a:endParaRPr lang="en-GB" dirty="0"/>
          </a:p>
        </p:txBody>
      </p:sp>
      <p:sp>
        <p:nvSpPr>
          <p:cNvPr id="4" name="Datumsplatzhalter 3">
            <a:extLst>
              <a:ext uri="{FF2B5EF4-FFF2-40B4-BE49-F238E27FC236}">
                <a16:creationId xmlns:a16="http://schemas.microsoft.com/office/drawing/2014/main" id="{8EB8ADC7-BF4E-4390-9871-E8D0898B5A1D}"/>
              </a:ext>
            </a:extLst>
          </p:cNvPr>
          <p:cNvSpPr>
            <a:spLocks noGrp="1"/>
          </p:cNvSpPr>
          <p:nvPr>
            <p:ph type="dt" sz="half" idx="10"/>
          </p:nvPr>
        </p:nvSpPr>
        <p:spPr/>
        <p:txBody>
          <a:bodyPr/>
          <a:lstStyle/>
          <a:p>
            <a:r>
              <a:rPr lang="en-US"/>
              <a:t>12/11/2019</a:t>
            </a:r>
          </a:p>
        </p:txBody>
      </p:sp>
      <p:sp>
        <p:nvSpPr>
          <p:cNvPr id="5" name="Fußzeilenplatzhalter 4">
            <a:extLst>
              <a:ext uri="{FF2B5EF4-FFF2-40B4-BE49-F238E27FC236}">
                <a16:creationId xmlns:a16="http://schemas.microsoft.com/office/drawing/2014/main" id="{F3CB1ECD-3E6A-4784-B42F-A1A54A7BAA96}"/>
              </a:ext>
            </a:extLst>
          </p:cNvPr>
          <p:cNvSpPr>
            <a:spLocks noGrp="1"/>
          </p:cNvSpPr>
          <p:nvPr>
            <p:ph type="ftr" sz="quarter" idx="11"/>
          </p:nvPr>
        </p:nvSpPr>
        <p:spPr/>
        <p:txBody>
          <a:bodyPr/>
          <a:lstStyle/>
          <a:p>
            <a:r>
              <a:rPr lang="en-US"/>
              <a:t>Menstrual Hygiene Management - Thérèse Mahon and Jan-Christoph Schlenk </a:t>
            </a:r>
            <a:endParaRPr lang="en-US" dirty="0"/>
          </a:p>
        </p:txBody>
      </p:sp>
      <p:sp>
        <p:nvSpPr>
          <p:cNvPr id="6" name="Foliennummernplatzhalter 5">
            <a:extLst>
              <a:ext uri="{FF2B5EF4-FFF2-40B4-BE49-F238E27FC236}">
                <a16:creationId xmlns:a16="http://schemas.microsoft.com/office/drawing/2014/main" id="{F7AA8AAF-1CC2-40C6-8796-CED34A38B9B8}"/>
              </a:ext>
            </a:extLst>
          </p:cNvPr>
          <p:cNvSpPr>
            <a:spLocks noGrp="1"/>
          </p:cNvSpPr>
          <p:nvPr>
            <p:ph type="sldNum" sz="quarter" idx="12"/>
          </p:nvPr>
        </p:nvSpPr>
        <p:spPr/>
        <p:txBody>
          <a:bodyPr/>
          <a:lstStyle/>
          <a:p>
            <a:fld id="{19D45C30-91B6-4D37-B3EC-98C0C4E45E7F}" type="slidenum">
              <a:rPr lang="en-US" smtClean="0"/>
              <a:t>2</a:t>
            </a:fld>
            <a:endParaRPr lang="en-US" dirty="0"/>
          </a:p>
        </p:txBody>
      </p:sp>
    </p:spTree>
    <p:extLst>
      <p:ext uri="{BB962C8B-B14F-4D97-AF65-F5344CB8AC3E}">
        <p14:creationId xmlns:p14="http://schemas.microsoft.com/office/powerpoint/2010/main" val="2148519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9E4631-BAA4-42C2-8A8D-33DA0936452F}"/>
              </a:ext>
            </a:extLst>
          </p:cNvPr>
          <p:cNvSpPr>
            <a:spLocks noGrp="1"/>
          </p:cNvSpPr>
          <p:nvPr>
            <p:ph type="title"/>
          </p:nvPr>
        </p:nvSpPr>
        <p:spPr>
          <a:xfrm>
            <a:off x="1151466" y="365125"/>
            <a:ext cx="10202333" cy="1325563"/>
          </a:xfrm>
        </p:spPr>
        <p:txBody>
          <a:bodyPr>
            <a:normAutofit/>
          </a:bodyPr>
          <a:lstStyle/>
          <a:p>
            <a:pPr algn="ctr"/>
            <a:r>
              <a:rPr lang="de-DE" b="1" dirty="0">
                <a:latin typeface="Book Antiqua" panose="02040602050305030304" pitchFamily="18" charset="0"/>
              </a:rPr>
              <a:t>SDG 6.2 – JMP core indicators for </a:t>
            </a:r>
            <a:br>
              <a:rPr lang="de-DE" b="1" dirty="0">
                <a:latin typeface="Book Antiqua" panose="02040602050305030304" pitchFamily="18" charset="0"/>
              </a:rPr>
            </a:br>
            <a:r>
              <a:rPr lang="de-DE" b="1" dirty="0">
                <a:latin typeface="Book Antiqua" panose="02040602050305030304" pitchFamily="18" charset="0"/>
              </a:rPr>
              <a:t>WASH in HCF and MHM</a:t>
            </a:r>
          </a:p>
        </p:txBody>
      </p:sp>
      <p:sp>
        <p:nvSpPr>
          <p:cNvPr id="3" name="Inhaltsplatzhalter 2">
            <a:extLst>
              <a:ext uri="{FF2B5EF4-FFF2-40B4-BE49-F238E27FC236}">
                <a16:creationId xmlns:a16="http://schemas.microsoft.com/office/drawing/2014/main" id="{5BB35ADD-FC02-4483-961F-D769F7911404}"/>
              </a:ext>
            </a:extLst>
          </p:cNvPr>
          <p:cNvSpPr>
            <a:spLocks noGrp="1"/>
          </p:cNvSpPr>
          <p:nvPr>
            <p:ph idx="1"/>
          </p:nvPr>
        </p:nvSpPr>
        <p:spPr>
          <a:xfrm>
            <a:off x="838199" y="1825625"/>
            <a:ext cx="10828867" cy="4351338"/>
          </a:xfrm>
        </p:spPr>
        <p:txBody>
          <a:bodyPr>
            <a:noAutofit/>
          </a:bodyPr>
          <a:lstStyle/>
          <a:p>
            <a:pPr marL="0" indent="0">
              <a:spcBef>
                <a:spcPts val="0"/>
              </a:spcBef>
              <a:spcAft>
                <a:spcPts val="1200"/>
              </a:spcAft>
              <a:buNone/>
            </a:pPr>
            <a:r>
              <a:rPr lang="en-GB" dirty="0"/>
              <a:t>2.1.2 </a:t>
            </a:r>
            <a:r>
              <a:rPr lang="en-GB" b="1" dirty="0"/>
              <a:t>Basic sanitation services </a:t>
            </a:r>
            <a:r>
              <a:rPr lang="en-GB" dirty="0"/>
              <a:t>in healthcare facilities: </a:t>
            </a:r>
          </a:p>
          <a:p>
            <a:pPr marL="457200" lvl="1" indent="0">
              <a:spcBef>
                <a:spcPts val="0"/>
              </a:spcBef>
              <a:spcAft>
                <a:spcPts val="1200"/>
              </a:spcAft>
              <a:buNone/>
            </a:pPr>
            <a:r>
              <a:rPr lang="en-GB" sz="2800" i="1" dirty="0"/>
              <a:t>health care facilities with improved and usable sanitation facilities, with at least one toilet dedicated for staff</a:t>
            </a:r>
            <a:r>
              <a:rPr lang="en-GB" sz="2800" i="1" u="sng" dirty="0"/>
              <a:t>, </a:t>
            </a:r>
            <a:r>
              <a:rPr lang="en-GB" sz="2800" b="1" i="1" u="sng" dirty="0"/>
              <a:t>at least one sex-separated toilet with menstrual hygiene facilities</a:t>
            </a:r>
            <a:r>
              <a:rPr lang="en-GB" sz="2800" i="1" dirty="0"/>
              <a:t>, and at least one toilet accessible for users with limited mobility.</a:t>
            </a:r>
            <a:endParaRPr lang="de-DE" sz="2800" i="1" dirty="0"/>
          </a:p>
          <a:p>
            <a:pPr marL="0" indent="0">
              <a:spcBef>
                <a:spcPts val="0"/>
              </a:spcBef>
              <a:spcAft>
                <a:spcPts val="1200"/>
              </a:spcAft>
              <a:buNone/>
            </a:pPr>
            <a:r>
              <a:rPr lang="en-GB" dirty="0"/>
              <a:t>A toilet can be considered to have menstrual hygiene facilities if it </a:t>
            </a:r>
          </a:p>
          <a:p>
            <a:pPr lvl="1">
              <a:spcBef>
                <a:spcPts val="0"/>
              </a:spcBef>
              <a:spcAft>
                <a:spcPts val="1200"/>
              </a:spcAft>
            </a:pPr>
            <a:r>
              <a:rPr lang="en-GB" sz="2800" dirty="0"/>
              <a:t>has a bin with a lid on it for disposal of used menstrual hygiene products, and</a:t>
            </a:r>
          </a:p>
          <a:p>
            <a:pPr lvl="1">
              <a:spcBef>
                <a:spcPts val="0"/>
              </a:spcBef>
              <a:spcAft>
                <a:spcPts val="1200"/>
              </a:spcAft>
            </a:pPr>
            <a:r>
              <a:rPr lang="en-GB" sz="2800" dirty="0"/>
              <a:t>water and soap available in a private space for washing.</a:t>
            </a:r>
            <a:endParaRPr lang="de-DE" sz="2800" dirty="0"/>
          </a:p>
        </p:txBody>
      </p:sp>
      <p:sp>
        <p:nvSpPr>
          <p:cNvPr id="4" name="Datumsplatzhalter 3">
            <a:extLst>
              <a:ext uri="{FF2B5EF4-FFF2-40B4-BE49-F238E27FC236}">
                <a16:creationId xmlns:a16="http://schemas.microsoft.com/office/drawing/2014/main" id="{8EB8ADC7-BF4E-4390-9871-E8D0898B5A1D}"/>
              </a:ext>
            </a:extLst>
          </p:cNvPr>
          <p:cNvSpPr>
            <a:spLocks noGrp="1"/>
          </p:cNvSpPr>
          <p:nvPr>
            <p:ph type="dt" sz="half" idx="10"/>
          </p:nvPr>
        </p:nvSpPr>
        <p:spPr/>
        <p:txBody>
          <a:bodyPr/>
          <a:lstStyle/>
          <a:p>
            <a:r>
              <a:rPr lang="en-US"/>
              <a:t>12/11/2019</a:t>
            </a:r>
          </a:p>
        </p:txBody>
      </p:sp>
      <p:sp>
        <p:nvSpPr>
          <p:cNvPr id="5" name="Fußzeilenplatzhalter 4">
            <a:extLst>
              <a:ext uri="{FF2B5EF4-FFF2-40B4-BE49-F238E27FC236}">
                <a16:creationId xmlns:a16="http://schemas.microsoft.com/office/drawing/2014/main" id="{F3CB1ECD-3E6A-4784-B42F-A1A54A7BAA96}"/>
              </a:ext>
            </a:extLst>
          </p:cNvPr>
          <p:cNvSpPr>
            <a:spLocks noGrp="1"/>
          </p:cNvSpPr>
          <p:nvPr>
            <p:ph type="ftr" sz="quarter" idx="11"/>
          </p:nvPr>
        </p:nvSpPr>
        <p:spPr/>
        <p:txBody>
          <a:bodyPr/>
          <a:lstStyle/>
          <a:p>
            <a:r>
              <a:rPr lang="en-US"/>
              <a:t>Menstrual Hygiene Management - Thérèse Mahon and Jan-Christoph Schlenk </a:t>
            </a:r>
            <a:endParaRPr lang="en-US" dirty="0"/>
          </a:p>
        </p:txBody>
      </p:sp>
      <p:sp>
        <p:nvSpPr>
          <p:cNvPr id="6" name="Foliennummernplatzhalter 5">
            <a:extLst>
              <a:ext uri="{FF2B5EF4-FFF2-40B4-BE49-F238E27FC236}">
                <a16:creationId xmlns:a16="http://schemas.microsoft.com/office/drawing/2014/main" id="{F7AA8AAF-1CC2-40C6-8796-CED34A38B9B8}"/>
              </a:ext>
            </a:extLst>
          </p:cNvPr>
          <p:cNvSpPr>
            <a:spLocks noGrp="1"/>
          </p:cNvSpPr>
          <p:nvPr>
            <p:ph type="sldNum" sz="quarter" idx="12"/>
          </p:nvPr>
        </p:nvSpPr>
        <p:spPr/>
        <p:txBody>
          <a:bodyPr/>
          <a:lstStyle/>
          <a:p>
            <a:fld id="{19D45C30-91B6-4D37-B3EC-98C0C4E45E7F}" type="slidenum">
              <a:rPr lang="en-US" smtClean="0"/>
              <a:t>3</a:t>
            </a:fld>
            <a:endParaRPr lang="en-US" dirty="0"/>
          </a:p>
        </p:txBody>
      </p:sp>
    </p:spTree>
    <p:extLst>
      <p:ext uri="{BB962C8B-B14F-4D97-AF65-F5344CB8AC3E}">
        <p14:creationId xmlns:p14="http://schemas.microsoft.com/office/powerpoint/2010/main" val="657846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lock&#10;&#10;Description generated with high confidence">
            <a:extLst>
              <a:ext uri="{FF2B5EF4-FFF2-40B4-BE49-F238E27FC236}">
                <a16:creationId xmlns:a16="http://schemas.microsoft.com/office/drawing/2014/main" id="{C0655805-4C81-4943-95DC-1D6E421176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1" y="2344875"/>
            <a:ext cx="9553902" cy="2703135"/>
          </a:xfrm>
          <a:prstGeom prst="rect">
            <a:avLst/>
          </a:prstGeom>
        </p:spPr>
      </p:pic>
      <p:sp>
        <p:nvSpPr>
          <p:cNvPr id="7" name="Title 2"/>
          <p:cNvSpPr>
            <a:spLocks noGrp="1"/>
          </p:cNvSpPr>
          <p:nvPr>
            <p:ph type="title"/>
          </p:nvPr>
        </p:nvSpPr>
        <p:spPr>
          <a:xfrm>
            <a:off x="52552" y="465221"/>
            <a:ext cx="12192000" cy="1325563"/>
          </a:xfrm>
          <a:noFill/>
        </p:spPr>
        <p:txBody>
          <a:bodyPr/>
          <a:lstStyle/>
          <a:p>
            <a:pPr algn="ctr"/>
            <a:r>
              <a:rPr lang="en-IN" b="1" dirty="0">
                <a:latin typeface="Book Antiqua" panose="02040602050305030304" pitchFamily="18" charset="0"/>
              </a:rPr>
              <a:t>Management of Menstrual Waste</a:t>
            </a:r>
            <a:br>
              <a:rPr lang="en-IN" b="1" dirty="0">
                <a:latin typeface="Book Antiqua" panose="02040602050305030304" pitchFamily="18" charset="0"/>
              </a:rPr>
            </a:br>
            <a:r>
              <a:rPr lang="en-IN" b="1" dirty="0">
                <a:latin typeface="Book Antiqua" panose="02040602050305030304" pitchFamily="18" charset="0"/>
              </a:rPr>
              <a:t>Lessons from India </a:t>
            </a:r>
            <a:endParaRPr lang="en-GB" b="1" dirty="0">
              <a:latin typeface="Book Antiqua" panose="02040602050305030304" pitchFamily="18" charset="0"/>
            </a:endParaRPr>
          </a:p>
        </p:txBody>
      </p:sp>
    </p:spTree>
    <p:extLst>
      <p:ext uri="{BB962C8B-B14F-4D97-AF65-F5344CB8AC3E}">
        <p14:creationId xmlns:p14="http://schemas.microsoft.com/office/powerpoint/2010/main" val="3358518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p:cNvCxnSpPr/>
          <p:nvPr/>
        </p:nvCxnSpPr>
        <p:spPr>
          <a:xfrm flipH="1" flipV="1">
            <a:off x="697245" y="1755059"/>
            <a:ext cx="14748" cy="4365522"/>
          </a:xfrm>
          <a:prstGeom prst="straightConnector1">
            <a:avLst/>
          </a:prstGeom>
          <a:ln w="57150">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680461" y="6066286"/>
            <a:ext cx="11410885" cy="54295"/>
          </a:xfrm>
          <a:prstGeom prst="straightConnector1">
            <a:avLst/>
          </a:prstGeom>
          <a:ln w="57150">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2375" y="1755059"/>
            <a:ext cx="461665" cy="4365522"/>
          </a:xfrm>
          <a:prstGeom prst="rect">
            <a:avLst/>
          </a:prstGeom>
          <a:solidFill>
            <a:schemeClr val="bg1">
              <a:lumMod val="95000"/>
            </a:schemeClr>
          </a:solidFill>
        </p:spPr>
        <p:txBody>
          <a:bodyPr vert="vert270" wrap="square" rtlCol="0">
            <a:spAutoFit/>
          </a:bodyPr>
          <a:lstStyle/>
          <a:p>
            <a:pPr algn="ctr"/>
            <a:r>
              <a:rPr lang="en-IN" dirty="0">
                <a:latin typeface="Book Antiqua" panose="02040602050305030304" pitchFamily="18" charset="0"/>
              </a:rPr>
              <a:t>Menstrual hygiene product use volume </a:t>
            </a:r>
            <a:endParaRPr lang="en-GB" dirty="0">
              <a:latin typeface="Book Antiqua" panose="02040602050305030304" pitchFamily="18" charset="0"/>
            </a:endParaRPr>
          </a:p>
        </p:txBody>
      </p:sp>
      <p:sp>
        <p:nvSpPr>
          <p:cNvPr id="14" name="TextBox 13"/>
          <p:cNvSpPr txBox="1"/>
          <p:nvPr/>
        </p:nvSpPr>
        <p:spPr>
          <a:xfrm>
            <a:off x="851717" y="6229173"/>
            <a:ext cx="10073149" cy="461665"/>
          </a:xfrm>
          <a:prstGeom prst="rect">
            <a:avLst/>
          </a:prstGeom>
          <a:solidFill>
            <a:schemeClr val="bg1">
              <a:lumMod val="95000"/>
            </a:schemeClr>
          </a:solidFill>
        </p:spPr>
        <p:txBody>
          <a:bodyPr wrap="square" rtlCol="0">
            <a:spAutoFit/>
          </a:bodyPr>
          <a:lstStyle/>
          <a:p>
            <a:pPr algn="ctr"/>
            <a:r>
              <a:rPr lang="en-IN" sz="2400" dirty="0">
                <a:latin typeface="Book Antiqua" panose="02040602050305030304" pitchFamily="18" charset="0"/>
              </a:rPr>
              <a:t>Menstrual Hygiene Waste Volume</a:t>
            </a:r>
            <a:endParaRPr lang="en-GB" sz="2400" dirty="0">
              <a:latin typeface="Book Antiqua" panose="02040602050305030304" pitchFamily="18" charset="0"/>
            </a:endParaRPr>
          </a:p>
        </p:txBody>
      </p:sp>
      <p:grpSp>
        <p:nvGrpSpPr>
          <p:cNvPr id="2" name="Group 1"/>
          <p:cNvGrpSpPr/>
          <p:nvPr/>
        </p:nvGrpSpPr>
        <p:grpSpPr>
          <a:xfrm>
            <a:off x="787771" y="3085858"/>
            <a:ext cx="2359353" cy="2871836"/>
            <a:chOff x="708374" y="3101465"/>
            <a:chExt cx="2359353" cy="2871836"/>
          </a:xfrm>
        </p:grpSpPr>
        <p:pic>
          <p:nvPicPr>
            <p:cNvPr id="16" name="Picture 15"/>
            <p:cNvPicPr>
              <a:picLocks noChangeAspect="1"/>
            </p:cNvPicPr>
            <p:nvPr/>
          </p:nvPicPr>
          <p:blipFill>
            <a:blip r:embed="rId3"/>
            <a:stretch>
              <a:fillRect/>
            </a:stretch>
          </p:blipFill>
          <p:spPr>
            <a:xfrm rot="660000">
              <a:off x="1076128" y="3101465"/>
              <a:ext cx="1518739" cy="1518739"/>
            </a:xfrm>
            <a:prstGeom prst="rect">
              <a:avLst/>
            </a:prstGeom>
          </p:spPr>
        </p:pic>
        <p:pic>
          <p:nvPicPr>
            <p:cNvPr id="17" name="Picture 4" descr="Image result for menstrual cu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395" y="4859738"/>
              <a:ext cx="1229623" cy="1113563"/>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20"/>
            <p:cNvSpPr/>
            <p:nvPr/>
          </p:nvSpPr>
          <p:spPr>
            <a:xfrm>
              <a:off x="708374" y="4447789"/>
              <a:ext cx="2359353" cy="540691"/>
            </a:xfrm>
            <a:prstGeom prst="roundRect">
              <a:avLst/>
            </a:prstGeom>
            <a:solidFill>
              <a:schemeClr val="bg1">
                <a:lumMod val="85000"/>
                <a:alpha val="42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IN" sz="2800" b="1" dirty="0">
                  <a:latin typeface="Book Antiqua" panose="02040602050305030304" pitchFamily="18" charset="0"/>
                </a:rPr>
                <a:t>Reusable </a:t>
              </a:r>
              <a:endParaRPr lang="en-GB" sz="2800" b="1" dirty="0">
                <a:latin typeface="Book Antiqua" panose="02040602050305030304" pitchFamily="18" charset="0"/>
              </a:endParaRPr>
            </a:p>
          </p:txBody>
        </p:sp>
      </p:grpSp>
      <p:grpSp>
        <p:nvGrpSpPr>
          <p:cNvPr id="3" name="Group 2"/>
          <p:cNvGrpSpPr/>
          <p:nvPr/>
        </p:nvGrpSpPr>
        <p:grpSpPr>
          <a:xfrm>
            <a:off x="4383477" y="2657001"/>
            <a:ext cx="2653974" cy="2120004"/>
            <a:chOff x="3784860" y="2687677"/>
            <a:chExt cx="2653974" cy="2120004"/>
          </a:xfrm>
        </p:grpSpPr>
        <p:pic>
          <p:nvPicPr>
            <p:cNvPr id="2050" name="Picture 2" descr="Image result for compostable p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360000">
              <a:off x="4026118" y="2830992"/>
              <a:ext cx="2120004" cy="1833374"/>
            </a:xfrm>
            <a:prstGeom prst="rect">
              <a:avLst/>
            </a:prstGeom>
            <a:noFill/>
            <a:extLst>
              <a:ext uri="{909E8E84-426E-40DD-AFC4-6F175D3DCCD1}">
                <a14:hiddenFill xmlns:a14="http://schemas.microsoft.com/office/drawing/2010/main">
                  <a:solidFill>
                    <a:srgbClr val="FFFFFF"/>
                  </a:solidFill>
                </a14:hiddenFill>
              </a:ext>
            </a:extLst>
          </p:spPr>
        </p:pic>
        <p:sp>
          <p:nvSpPr>
            <p:cNvPr id="26" name="Rounded Rectangle 25"/>
            <p:cNvSpPr/>
            <p:nvPr/>
          </p:nvSpPr>
          <p:spPr>
            <a:xfrm>
              <a:off x="3784860" y="3586359"/>
              <a:ext cx="2653974" cy="540691"/>
            </a:xfrm>
            <a:prstGeom prst="roundRect">
              <a:avLst/>
            </a:prstGeom>
            <a:solidFill>
              <a:schemeClr val="bg1">
                <a:lumMod val="85000"/>
                <a:alpha val="42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IN" sz="2800" b="1" dirty="0">
                  <a:latin typeface="Book Antiqua" panose="02040602050305030304" pitchFamily="18" charset="0"/>
                </a:rPr>
                <a:t>Compostable</a:t>
              </a:r>
              <a:endParaRPr lang="en-GB" sz="2800" b="1" dirty="0">
                <a:latin typeface="Book Antiqua" panose="02040602050305030304" pitchFamily="18" charset="0"/>
              </a:endParaRPr>
            </a:p>
          </p:txBody>
        </p:sp>
      </p:grpSp>
      <p:grpSp>
        <p:nvGrpSpPr>
          <p:cNvPr id="4" name="Group 3"/>
          <p:cNvGrpSpPr/>
          <p:nvPr/>
        </p:nvGrpSpPr>
        <p:grpSpPr>
          <a:xfrm>
            <a:off x="7476741" y="1126274"/>
            <a:ext cx="3504902" cy="2027930"/>
            <a:chOff x="7307004" y="1325712"/>
            <a:chExt cx="3504902" cy="2027930"/>
          </a:xfrm>
        </p:grpSpPr>
        <p:pic>
          <p:nvPicPr>
            <p:cNvPr id="23" name="Picture 22"/>
            <p:cNvPicPr>
              <a:picLocks noChangeAspect="1"/>
            </p:cNvPicPr>
            <p:nvPr/>
          </p:nvPicPr>
          <p:blipFill>
            <a:blip r:embed="rId6"/>
            <a:stretch>
              <a:fillRect/>
            </a:stretch>
          </p:blipFill>
          <p:spPr>
            <a:xfrm rot="14700000">
              <a:off x="7611405" y="1325712"/>
              <a:ext cx="2027930" cy="2027930"/>
            </a:xfrm>
            <a:prstGeom prst="rect">
              <a:avLst/>
            </a:prstGeom>
          </p:spPr>
        </p:pic>
        <p:sp>
          <p:nvSpPr>
            <p:cNvPr id="27" name="Rounded Rectangle 26"/>
            <p:cNvSpPr/>
            <p:nvPr/>
          </p:nvSpPr>
          <p:spPr>
            <a:xfrm>
              <a:off x="7307004" y="2201612"/>
              <a:ext cx="3504902" cy="540691"/>
            </a:xfrm>
            <a:prstGeom prst="roundRect">
              <a:avLst/>
            </a:prstGeom>
            <a:solidFill>
              <a:schemeClr val="bg1">
                <a:lumMod val="85000"/>
                <a:alpha val="42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IN" sz="2800" b="1" dirty="0">
                  <a:latin typeface="Book Antiqua" panose="02040602050305030304" pitchFamily="18" charset="0"/>
                </a:rPr>
                <a:t>Non-compostable </a:t>
              </a:r>
              <a:endParaRPr lang="en-GB" sz="2800" b="1" dirty="0">
                <a:latin typeface="Book Antiqua" panose="02040602050305030304" pitchFamily="18" charset="0"/>
              </a:endParaRPr>
            </a:p>
          </p:txBody>
        </p:sp>
      </p:grpSp>
      <p:cxnSp>
        <p:nvCxnSpPr>
          <p:cNvPr id="30" name="Straight Arrow Connector 29"/>
          <p:cNvCxnSpPr/>
          <p:nvPr/>
        </p:nvCxnSpPr>
        <p:spPr>
          <a:xfrm flipH="1" flipV="1">
            <a:off x="11378945" y="1720223"/>
            <a:ext cx="14748" cy="4365522"/>
          </a:xfrm>
          <a:prstGeom prst="straightConnector1">
            <a:avLst/>
          </a:prstGeom>
          <a:ln w="57150">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1632592" y="1755059"/>
            <a:ext cx="461665" cy="4062418"/>
          </a:xfrm>
          <a:prstGeom prst="rect">
            <a:avLst/>
          </a:prstGeom>
          <a:solidFill>
            <a:schemeClr val="bg1">
              <a:lumMod val="95000"/>
            </a:schemeClr>
          </a:solidFill>
        </p:spPr>
        <p:txBody>
          <a:bodyPr vert="vert" wrap="square" rtlCol="0">
            <a:spAutoFit/>
          </a:bodyPr>
          <a:lstStyle/>
          <a:p>
            <a:pPr algn="ctr"/>
            <a:r>
              <a:rPr lang="en-IN" dirty="0">
                <a:latin typeface="Book Antiqua" panose="02040602050305030304" pitchFamily="18" charset="0"/>
              </a:rPr>
              <a:t>Environmental impact </a:t>
            </a:r>
            <a:endParaRPr lang="en-GB" dirty="0">
              <a:latin typeface="Book Antiqua" panose="02040602050305030304" pitchFamily="18" charset="0"/>
            </a:endParaRPr>
          </a:p>
        </p:txBody>
      </p:sp>
      <p:sp>
        <p:nvSpPr>
          <p:cNvPr id="33" name="Title 1"/>
          <p:cNvSpPr txBox="1">
            <a:spLocks/>
          </p:cNvSpPr>
          <p:nvPr/>
        </p:nvSpPr>
        <p:spPr>
          <a:xfrm>
            <a:off x="0" y="0"/>
            <a:ext cx="12192000" cy="1325563"/>
          </a:xfrm>
          <a:prstGeom prst="rect">
            <a:avLst/>
          </a:prstGeom>
          <a:noFill/>
        </p:spPr>
        <p:txBody>
          <a:bodyPr vert="horz" lIns="91440" tIns="45720" rIns="91440" bIns="45720" rtlCol="0" anchor="ctr">
            <a:normAutofit/>
          </a:bodyPr>
          <a:lstStyle>
            <a:defPPr>
              <a:defRPr lang="en-US"/>
            </a:defPPr>
            <a:lvl1pPr algn="ctr">
              <a:lnSpc>
                <a:spcPct val="90000"/>
              </a:lnSpc>
              <a:spcBef>
                <a:spcPct val="0"/>
              </a:spcBef>
              <a:buNone/>
              <a:defRPr sz="4400" b="1">
                <a:latin typeface="Book Antiqua" panose="02040602050305030304" pitchFamily="18" charset="0"/>
                <a:ea typeface="+mj-ea"/>
                <a:cs typeface="+mj-cs"/>
              </a:defRPr>
            </a:lvl1pPr>
          </a:lstStyle>
          <a:p>
            <a:r>
              <a:rPr lang="en-IN" dirty="0">
                <a:solidFill>
                  <a:srgbClr val="002060"/>
                </a:solidFill>
              </a:rPr>
              <a:t>Menstrual Hygiene Products in India </a:t>
            </a:r>
            <a:endParaRPr lang="en-GB" dirty="0">
              <a:solidFill>
                <a:srgbClr val="002060"/>
              </a:solidFill>
            </a:endParaRPr>
          </a:p>
        </p:txBody>
      </p:sp>
    </p:spTree>
    <p:extLst>
      <p:ext uri="{BB962C8B-B14F-4D97-AF65-F5344CB8AC3E}">
        <p14:creationId xmlns:p14="http://schemas.microsoft.com/office/powerpoint/2010/main" val="322344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53067" y="349475"/>
            <a:ext cx="9313333" cy="1325563"/>
          </a:xfrm>
          <a:noFill/>
        </p:spPr>
        <p:txBody>
          <a:bodyPr vert="horz" lIns="91440" tIns="45720" rIns="91440" bIns="45720" rtlCol="0" anchor="ctr">
            <a:normAutofit/>
          </a:bodyPr>
          <a:lstStyle/>
          <a:p>
            <a:pPr algn="ctr"/>
            <a:r>
              <a:rPr lang="en-IN" b="1" dirty="0">
                <a:latin typeface="Book Antiqua" panose="02040602050305030304" pitchFamily="18" charset="0"/>
              </a:rPr>
              <a:t>Understanding Menstrual </a:t>
            </a:r>
            <a:br>
              <a:rPr lang="en-IN" b="1" dirty="0">
                <a:latin typeface="Book Antiqua" panose="02040602050305030304" pitchFamily="18" charset="0"/>
              </a:rPr>
            </a:br>
            <a:r>
              <a:rPr lang="en-IN" b="1" dirty="0">
                <a:latin typeface="Book Antiqua" panose="02040602050305030304" pitchFamily="18" charset="0"/>
              </a:rPr>
              <a:t>Waste Management </a:t>
            </a:r>
            <a:endParaRPr lang="en-GB" b="1" dirty="0">
              <a:latin typeface="Book Antiqua" panose="02040602050305030304" pitchFamily="18" charset="0"/>
            </a:endParaRPr>
          </a:p>
        </p:txBody>
      </p:sp>
      <p:sp>
        <p:nvSpPr>
          <p:cNvPr id="5" name="Rounded Rectangle 4"/>
          <p:cNvSpPr/>
          <p:nvPr/>
        </p:nvSpPr>
        <p:spPr>
          <a:xfrm>
            <a:off x="362607" y="1797269"/>
            <a:ext cx="3452648" cy="4603531"/>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IN" sz="2400" b="1" dirty="0">
                <a:latin typeface="Book Antiqua" panose="02040602050305030304" pitchFamily="18" charset="0"/>
              </a:rPr>
              <a:t>Menstrual waste</a:t>
            </a:r>
          </a:p>
          <a:p>
            <a:pPr algn="ctr"/>
            <a:endParaRPr lang="en-US" sz="2000" dirty="0">
              <a:latin typeface="Book Antiqua" panose="02040602050305030304" pitchFamily="18" charset="0"/>
            </a:endParaRPr>
          </a:p>
          <a:p>
            <a:pPr algn="ctr"/>
            <a:r>
              <a:rPr lang="en-US" sz="2000" dirty="0">
                <a:latin typeface="Book Antiqua" panose="02040602050305030304" pitchFamily="18" charset="0"/>
              </a:rPr>
              <a:t>Blood and used menstrual absorbents, including cloth, disposable sanitary napkins, tampons, and other substances or materials</a:t>
            </a:r>
          </a:p>
          <a:p>
            <a:pPr algn="ctr"/>
            <a:endParaRPr lang="en-US" sz="2000" dirty="0">
              <a:latin typeface="Book Antiqua" panose="02040602050305030304" pitchFamily="18" charset="0"/>
            </a:endParaRPr>
          </a:p>
          <a:p>
            <a:pPr algn="ctr"/>
            <a:endParaRPr lang="en-US" sz="2000" dirty="0">
              <a:latin typeface="Book Antiqua" panose="02040602050305030304" pitchFamily="18" charset="0"/>
            </a:endParaRPr>
          </a:p>
          <a:p>
            <a:pPr algn="ctr"/>
            <a:endParaRPr lang="en-US" sz="2000" dirty="0">
              <a:latin typeface="Book Antiqua" panose="02040602050305030304" pitchFamily="18" charset="0"/>
            </a:endParaRPr>
          </a:p>
          <a:p>
            <a:pPr algn="ctr"/>
            <a:endParaRPr lang="en-GB" sz="2000" dirty="0">
              <a:latin typeface="Book Antiqua" panose="02040602050305030304" pitchFamily="18" charset="0"/>
            </a:endParaRPr>
          </a:p>
        </p:txBody>
      </p:sp>
      <p:sp>
        <p:nvSpPr>
          <p:cNvPr id="6" name="Rounded Rectangle 5"/>
          <p:cNvSpPr/>
          <p:nvPr/>
        </p:nvSpPr>
        <p:spPr>
          <a:xfrm>
            <a:off x="4277710" y="1797268"/>
            <a:ext cx="3452648" cy="4603531"/>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IN" sz="2400" b="1" dirty="0">
                <a:latin typeface="Book Antiqua" panose="02040602050305030304" pitchFamily="18" charset="0"/>
              </a:rPr>
              <a:t>Classification of menstrual waste </a:t>
            </a:r>
          </a:p>
          <a:p>
            <a:pPr algn="ctr"/>
            <a:endParaRPr lang="en-US" dirty="0">
              <a:latin typeface="Book Antiqua" panose="02040602050305030304" pitchFamily="18" charset="0"/>
            </a:endParaRPr>
          </a:p>
          <a:p>
            <a:pPr algn="ctr"/>
            <a:r>
              <a:rPr lang="en-US" dirty="0">
                <a:latin typeface="Book Antiqua" panose="02040602050305030304" pitchFamily="18" charset="0"/>
              </a:rPr>
              <a:t>The Solid Waste Rules (2016) consider </a:t>
            </a:r>
            <a:r>
              <a:rPr lang="en-US" b="1" dirty="0">
                <a:latin typeface="Book Antiqua" panose="02040602050305030304" pitchFamily="18" charset="0"/>
              </a:rPr>
              <a:t>menstrual waste as solid waste </a:t>
            </a:r>
            <a:r>
              <a:rPr lang="en-US" dirty="0">
                <a:latin typeface="Book Antiqua" panose="02040602050305030304" pitchFamily="18" charset="0"/>
              </a:rPr>
              <a:t>and define it as sanitary waste </a:t>
            </a:r>
          </a:p>
          <a:p>
            <a:pPr algn="ctr"/>
            <a:r>
              <a:rPr lang="en-US" dirty="0">
                <a:latin typeface="Book Antiqua" panose="02040602050305030304" pitchFamily="18" charset="0"/>
              </a:rPr>
              <a:t>Rules specify responsibilities of the waste generator, local authorities and gram panchayats and producers of sanitary products</a:t>
            </a:r>
          </a:p>
          <a:p>
            <a:pPr algn="ctr"/>
            <a:endParaRPr lang="en-IN" dirty="0">
              <a:latin typeface="Book Antiqua" panose="02040602050305030304" pitchFamily="18" charset="0"/>
            </a:endParaRPr>
          </a:p>
          <a:p>
            <a:pPr algn="ctr"/>
            <a:endParaRPr lang="en-GB" dirty="0">
              <a:latin typeface="Book Antiqua" panose="02040602050305030304" pitchFamily="18" charset="0"/>
            </a:endParaRPr>
          </a:p>
        </p:txBody>
      </p:sp>
      <p:sp>
        <p:nvSpPr>
          <p:cNvPr id="8" name="Rounded Rectangle 7"/>
          <p:cNvSpPr/>
          <p:nvPr/>
        </p:nvSpPr>
        <p:spPr>
          <a:xfrm>
            <a:off x="8242736" y="1781503"/>
            <a:ext cx="3452648" cy="4603531"/>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a:latin typeface="Book Antiqua" panose="02040602050305030304" pitchFamily="18" charset="0"/>
              </a:rPr>
              <a:t>Safe Management of Menstrual Waste</a:t>
            </a:r>
          </a:p>
          <a:p>
            <a:pPr algn="ctr"/>
            <a:endParaRPr lang="en-US" b="1" dirty="0">
              <a:latin typeface="Book Antiqua" panose="02040602050305030304" pitchFamily="18" charset="0"/>
            </a:endParaRPr>
          </a:p>
          <a:p>
            <a:pPr algn="ctr"/>
            <a:r>
              <a:rPr lang="en-US" dirty="0">
                <a:latin typeface="Book Antiqua" panose="02040602050305030304" pitchFamily="18" charset="0"/>
              </a:rPr>
              <a:t>Series of steps, treatment and disposal of used absorbents in a manner that does not cause harm to girls and women (the user) and to the environment (in terms of land, air and water sources)</a:t>
            </a:r>
          </a:p>
          <a:p>
            <a:pPr algn="ctr"/>
            <a:endParaRPr lang="en-US" dirty="0">
              <a:latin typeface="Book Antiqua" panose="02040602050305030304" pitchFamily="18" charset="0"/>
            </a:endParaRPr>
          </a:p>
          <a:p>
            <a:pPr algn="ctr"/>
            <a:endParaRPr lang="en-IN" dirty="0"/>
          </a:p>
          <a:p>
            <a:pPr algn="ctr"/>
            <a:endParaRPr lang="en-IN" dirty="0"/>
          </a:p>
          <a:p>
            <a:pPr algn="ctr"/>
            <a:endParaRPr lang="en-GB" dirty="0"/>
          </a:p>
        </p:txBody>
      </p:sp>
    </p:spTree>
    <p:extLst>
      <p:ext uri="{BB962C8B-B14F-4D97-AF65-F5344CB8AC3E}">
        <p14:creationId xmlns:p14="http://schemas.microsoft.com/office/powerpoint/2010/main" val="19605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noFill/>
        </p:spPr>
        <p:txBody>
          <a:bodyPr vert="horz" lIns="91440" tIns="45720" rIns="91440" bIns="45720" rtlCol="0" anchor="ctr">
            <a:normAutofit/>
          </a:bodyPr>
          <a:lstStyle/>
          <a:p>
            <a:pPr algn="ctr"/>
            <a:r>
              <a:rPr lang="en-IN" b="1" dirty="0">
                <a:latin typeface="Book Antiqua" panose="02040602050305030304" pitchFamily="18" charset="0"/>
              </a:rPr>
              <a:t>Effective Treatment of </a:t>
            </a:r>
            <a:br>
              <a:rPr lang="en-IN" b="1" dirty="0">
                <a:latin typeface="Book Antiqua" panose="02040602050305030304" pitchFamily="18" charset="0"/>
              </a:rPr>
            </a:br>
            <a:r>
              <a:rPr lang="en-IN" b="1" dirty="0">
                <a:latin typeface="Book Antiqua" panose="02040602050305030304" pitchFamily="18" charset="0"/>
              </a:rPr>
              <a:t>Menstrual Waste </a:t>
            </a:r>
            <a:endParaRPr lang="en-GB" b="1" dirty="0">
              <a:latin typeface="Book Antiqua" panose="02040602050305030304" pitchFamily="18" charset="0"/>
            </a:endParaRPr>
          </a:p>
        </p:txBody>
      </p:sp>
      <p:grpSp>
        <p:nvGrpSpPr>
          <p:cNvPr id="5" name="Group 4">
            <a:extLst>
              <a:ext uri="{FF2B5EF4-FFF2-40B4-BE49-F238E27FC236}">
                <a16:creationId xmlns:a16="http://schemas.microsoft.com/office/drawing/2014/main" id="{E2660F0B-7B33-4ED4-8C51-B3C8126378A7}"/>
              </a:ext>
            </a:extLst>
          </p:cNvPr>
          <p:cNvGrpSpPr/>
          <p:nvPr/>
        </p:nvGrpSpPr>
        <p:grpSpPr>
          <a:xfrm>
            <a:off x="-197955" y="1408260"/>
            <a:ext cx="6545889" cy="2209463"/>
            <a:chOff x="670273" y="937075"/>
            <a:chExt cx="6545889" cy="2209463"/>
          </a:xfrm>
        </p:grpSpPr>
        <p:pic>
          <p:nvPicPr>
            <p:cNvPr id="6" name="Picture 5"/>
            <p:cNvPicPr>
              <a:picLocks noChangeAspect="1"/>
            </p:cNvPicPr>
            <p:nvPr/>
          </p:nvPicPr>
          <p:blipFill>
            <a:blip r:embed="rId3"/>
            <a:stretch>
              <a:fillRect/>
            </a:stretch>
          </p:blipFill>
          <p:spPr>
            <a:xfrm>
              <a:off x="4610208" y="1507457"/>
              <a:ext cx="2605954" cy="1639081"/>
            </a:xfrm>
            <a:prstGeom prst="rect">
              <a:avLst/>
            </a:prstGeom>
          </p:spPr>
        </p:pic>
        <p:sp>
          <p:nvSpPr>
            <p:cNvPr id="13" name="Rounded Rectangle 12"/>
            <p:cNvSpPr/>
            <p:nvPr/>
          </p:nvSpPr>
          <p:spPr>
            <a:xfrm>
              <a:off x="1130739" y="1422547"/>
              <a:ext cx="3662921" cy="1091381"/>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IN" sz="4000" b="1" dirty="0">
                  <a:latin typeface="Book Antiqua" panose="02040602050305030304" pitchFamily="18" charset="0"/>
                </a:rPr>
                <a:t>Reduce Waste </a:t>
              </a:r>
              <a:endParaRPr lang="en-GB" sz="4000" b="1" dirty="0">
                <a:latin typeface="Book Antiqua" panose="02040602050305030304" pitchFamily="18" charset="0"/>
              </a:endParaRPr>
            </a:p>
          </p:txBody>
        </p:sp>
        <p:sp>
          <p:nvSpPr>
            <p:cNvPr id="3" name="TextBox 2"/>
            <p:cNvSpPr txBox="1"/>
            <p:nvPr/>
          </p:nvSpPr>
          <p:spPr>
            <a:xfrm>
              <a:off x="670273" y="937075"/>
              <a:ext cx="5139558" cy="400110"/>
            </a:xfrm>
            <a:prstGeom prst="rect">
              <a:avLst/>
            </a:prstGeom>
            <a:noFill/>
          </p:spPr>
          <p:txBody>
            <a:bodyPr wrap="square" rtlCol="0">
              <a:spAutoFit/>
            </a:bodyPr>
            <a:lstStyle/>
            <a:p>
              <a:pPr algn="ctr"/>
              <a:r>
                <a:rPr lang="en-IN" sz="2000" b="1" dirty="0">
                  <a:latin typeface="Book Antiqua" panose="02040602050305030304" pitchFamily="18" charset="0"/>
                </a:rPr>
                <a:t>Use of reusable menstrual products </a:t>
              </a:r>
              <a:endParaRPr lang="en-GB" sz="2000" b="1" dirty="0">
                <a:latin typeface="Book Antiqua" panose="02040602050305030304" pitchFamily="18" charset="0"/>
              </a:endParaRPr>
            </a:p>
          </p:txBody>
        </p:sp>
      </p:grpSp>
      <p:grpSp>
        <p:nvGrpSpPr>
          <p:cNvPr id="9" name="Group 8">
            <a:extLst>
              <a:ext uri="{FF2B5EF4-FFF2-40B4-BE49-F238E27FC236}">
                <a16:creationId xmlns:a16="http://schemas.microsoft.com/office/drawing/2014/main" id="{D84010EF-4B7D-4A8D-ACB6-C9AE34D54BB6}"/>
              </a:ext>
            </a:extLst>
          </p:cNvPr>
          <p:cNvGrpSpPr/>
          <p:nvPr/>
        </p:nvGrpSpPr>
        <p:grpSpPr>
          <a:xfrm>
            <a:off x="-1570589" y="4377660"/>
            <a:ext cx="10066022" cy="2406200"/>
            <a:chOff x="1138621" y="1845430"/>
            <a:chExt cx="10436772" cy="2083079"/>
          </a:xfrm>
        </p:grpSpPr>
        <p:sp>
          <p:nvSpPr>
            <p:cNvPr id="10" name="Rounded Rectangle 13">
              <a:extLst>
                <a:ext uri="{FF2B5EF4-FFF2-40B4-BE49-F238E27FC236}">
                  <a16:creationId xmlns:a16="http://schemas.microsoft.com/office/drawing/2014/main" id="{31DD823E-7C2A-42C1-9B2E-F82ACACD3141}"/>
                </a:ext>
              </a:extLst>
            </p:cNvPr>
            <p:cNvSpPr/>
            <p:nvPr/>
          </p:nvSpPr>
          <p:spPr>
            <a:xfrm>
              <a:off x="3658108" y="1845430"/>
              <a:ext cx="4173793" cy="864269"/>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IN" sz="4000" b="1" dirty="0">
                  <a:latin typeface="Book Antiqua" panose="02040602050305030304" pitchFamily="18" charset="0"/>
                </a:rPr>
                <a:t>Sterilize Waste </a:t>
              </a:r>
              <a:endParaRPr lang="en-GB" sz="4000" b="1" dirty="0">
                <a:latin typeface="Book Antiqua" panose="02040602050305030304" pitchFamily="18" charset="0"/>
              </a:endParaRPr>
            </a:p>
          </p:txBody>
        </p:sp>
        <p:grpSp>
          <p:nvGrpSpPr>
            <p:cNvPr id="11" name="Group 10">
              <a:extLst>
                <a:ext uri="{FF2B5EF4-FFF2-40B4-BE49-F238E27FC236}">
                  <a16:creationId xmlns:a16="http://schemas.microsoft.com/office/drawing/2014/main" id="{F335C415-BCB0-4543-92AC-F0B6EDDCBDBE}"/>
                </a:ext>
              </a:extLst>
            </p:cNvPr>
            <p:cNvGrpSpPr/>
            <p:nvPr/>
          </p:nvGrpSpPr>
          <p:grpSpPr>
            <a:xfrm>
              <a:off x="2811439" y="2781291"/>
              <a:ext cx="6537358" cy="461666"/>
              <a:chOff x="447874" y="3326982"/>
              <a:chExt cx="6537358" cy="461666"/>
            </a:xfrm>
          </p:grpSpPr>
          <p:sp>
            <p:nvSpPr>
              <p:cNvPr id="14" name="Rounded Rectangle 8">
                <a:extLst>
                  <a:ext uri="{FF2B5EF4-FFF2-40B4-BE49-F238E27FC236}">
                    <a16:creationId xmlns:a16="http://schemas.microsoft.com/office/drawing/2014/main" id="{C1A824C3-833D-41C4-BA8D-F073373B0854}"/>
                  </a:ext>
                </a:extLst>
              </p:cNvPr>
              <p:cNvSpPr/>
              <p:nvPr/>
            </p:nvSpPr>
            <p:spPr>
              <a:xfrm>
                <a:off x="447874" y="3326983"/>
                <a:ext cx="2667859" cy="461665"/>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IN" sz="2400" b="1" dirty="0">
                    <a:latin typeface="Book Antiqua" panose="02040602050305030304" pitchFamily="18" charset="0"/>
                  </a:rPr>
                  <a:t>Autoclave</a:t>
                </a:r>
                <a:r>
                  <a:rPr lang="en-IN" sz="3600" b="1" dirty="0">
                    <a:latin typeface="Book Antiqua" panose="02040602050305030304" pitchFamily="18" charset="0"/>
                  </a:rPr>
                  <a:t> </a:t>
                </a:r>
              </a:p>
            </p:txBody>
          </p:sp>
          <p:sp>
            <p:nvSpPr>
              <p:cNvPr id="15" name="Rounded Rectangle 17">
                <a:extLst>
                  <a:ext uri="{FF2B5EF4-FFF2-40B4-BE49-F238E27FC236}">
                    <a16:creationId xmlns:a16="http://schemas.microsoft.com/office/drawing/2014/main" id="{E0BBBDB8-C979-4C3B-8308-6A72A36FB4E2}"/>
                  </a:ext>
                </a:extLst>
              </p:cNvPr>
              <p:cNvSpPr/>
              <p:nvPr/>
            </p:nvSpPr>
            <p:spPr>
              <a:xfrm>
                <a:off x="3412301" y="3326982"/>
                <a:ext cx="3572931" cy="461665"/>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IN" sz="2400" b="1" dirty="0">
                    <a:latin typeface="Book Antiqua" panose="02040602050305030304" pitchFamily="18" charset="0"/>
                  </a:rPr>
                  <a:t>Chemical treatments  </a:t>
                </a:r>
              </a:p>
            </p:txBody>
          </p:sp>
        </p:grpSp>
        <p:sp>
          <p:nvSpPr>
            <p:cNvPr id="12" name="TextBox 11">
              <a:extLst>
                <a:ext uri="{FF2B5EF4-FFF2-40B4-BE49-F238E27FC236}">
                  <a16:creationId xmlns:a16="http://schemas.microsoft.com/office/drawing/2014/main" id="{703BF686-9EBD-423B-8A0A-92E38776659D}"/>
                </a:ext>
              </a:extLst>
            </p:cNvPr>
            <p:cNvSpPr txBox="1"/>
            <p:nvPr/>
          </p:nvSpPr>
          <p:spPr>
            <a:xfrm>
              <a:off x="1138621" y="3315683"/>
              <a:ext cx="10436772" cy="612826"/>
            </a:xfrm>
            <a:prstGeom prst="rect">
              <a:avLst/>
            </a:prstGeom>
            <a:noFill/>
          </p:spPr>
          <p:txBody>
            <a:bodyPr wrap="square" rtlCol="0">
              <a:spAutoFit/>
            </a:bodyPr>
            <a:lstStyle/>
            <a:p>
              <a:pPr algn="ctr"/>
              <a:r>
                <a:rPr lang="en-IN" sz="2000" b="1" dirty="0">
                  <a:latin typeface="Book Antiqua" panose="02040602050305030304" pitchFamily="18" charset="0"/>
                </a:rPr>
                <a:t>This waste will require further treatment </a:t>
              </a:r>
            </a:p>
            <a:p>
              <a:pPr algn="ctr"/>
              <a:r>
                <a:rPr lang="en-IN" sz="2000" b="1" dirty="0">
                  <a:latin typeface="Book Antiqua" panose="02040602050305030304" pitchFamily="18" charset="0"/>
                </a:rPr>
                <a:t>and disposal post sterilization</a:t>
              </a:r>
              <a:endParaRPr lang="en-GB" sz="2000" b="1" dirty="0">
                <a:latin typeface="Book Antiqua" panose="02040602050305030304" pitchFamily="18" charset="0"/>
              </a:endParaRPr>
            </a:p>
          </p:txBody>
        </p:sp>
      </p:grpSp>
      <p:sp>
        <p:nvSpPr>
          <p:cNvPr id="27" name="Rounded Rectangle 14">
            <a:extLst>
              <a:ext uri="{FF2B5EF4-FFF2-40B4-BE49-F238E27FC236}">
                <a16:creationId xmlns:a16="http://schemas.microsoft.com/office/drawing/2014/main" id="{0D860F16-55E4-4D4C-8C03-5AA1CF94AA27}"/>
              </a:ext>
            </a:extLst>
          </p:cNvPr>
          <p:cNvSpPr/>
          <p:nvPr/>
        </p:nvSpPr>
        <p:spPr>
          <a:xfrm>
            <a:off x="6616400" y="3654274"/>
            <a:ext cx="5376042" cy="1091381"/>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IN" sz="4000" b="1" dirty="0">
                <a:latin typeface="Book Antiqua" panose="02040602050305030304" pitchFamily="18" charset="0"/>
              </a:rPr>
              <a:t>Transform waste </a:t>
            </a:r>
            <a:endParaRPr lang="en-GB" sz="4000" b="1" dirty="0">
              <a:latin typeface="Book Antiqua" panose="02040602050305030304" pitchFamily="18" charset="0"/>
            </a:endParaRPr>
          </a:p>
        </p:txBody>
      </p:sp>
      <p:pic>
        <p:nvPicPr>
          <p:cNvPr id="28" name="Picture 27">
            <a:extLst>
              <a:ext uri="{FF2B5EF4-FFF2-40B4-BE49-F238E27FC236}">
                <a16:creationId xmlns:a16="http://schemas.microsoft.com/office/drawing/2014/main" id="{34A667D9-2E31-46AF-9A96-A5FE892C69A8}"/>
              </a:ext>
            </a:extLst>
          </p:cNvPr>
          <p:cNvPicPr>
            <a:picLocks noChangeAspect="1"/>
          </p:cNvPicPr>
          <p:nvPr/>
        </p:nvPicPr>
        <p:blipFill>
          <a:blip r:embed="rId4"/>
          <a:stretch>
            <a:fillRect/>
          </a:stretch>
        </p:blipFill>
        <p:spPr>
          <a:xfrm>
            <a:off x="7819327" y="1821577"/>
            <a:ext cx="1352212" cy="1498604"/>
          </a:xfrm>
          <a:prstGeom prst="rect">
            <a:avLst/>
          </a:prstGeom>
        </p:spPr>
      </p:pic>
      <p:sp>
        <p:nvSpPr>
          <p:cNvPr id="29" name="TextBox 28">
            <a:extLst>
              <a:ext uri="{FF2B5EF4-FFF2-40B4-BE49-F238E27FC236}">
                <a16:creationId xmlns:a16="http://schemas.microsoft.com/office/drawing/2014/main" id="{7C4ACD5E-F9FA-400A-9984-DFA6BF517C12}"/>
              </a:ext>
            </a:extLst>
          </p:cNvPr>
          <p:cNvSpPr txBox="1"/>
          <p:nvPr/>
        </p:nvSpPr>
        <p:spPr>
          <a:xfrm>
            <a:off x="7749863" y="3236038"/>
            <a:ext cx="1326115" cy="331414"/>
          </a:xfrm>
          <a:prstGeom prst="rect">
            <a:avLst/>
          </a:prstGeom>
          <a:noFill/>
        </p:spPr>
        <p:txBody>
          <a:bodyPr wrap="square" rtlCol="0">
            <a:spAutoFit/>
          </a:bodyPr>
          <a:lstStyle/>
          <a:p>
            <a:pPr algn="ctr"/>
            <a:r>
              <a:rPr lang="en-IN" sz="2000" b="1" dirty="0">
                <a:latin typeface="Book Antiqua" panose="02040602050305030304" pitchFamily="18" charset="0"/>
              </a:rPr>
              <a:t>Compost </a:t>
            </a:r>
            <a:endParaRPr lang="en-GB" sz="2000" b="1" dirty="0">
              <a:latin typeface="Book Antiqua" panose="02040602050305030304" pitchFamily="18" charset="0"/>
            </a:endParaRPr>
          </a:p>
        </p:txBody>
      </p:sp>
      <p:pic>
        <p:nvPicPr>
          <p:cNvPr id="30" name="Picture 29">
            <a:extLst>
              <a:ext uri="{FF2B5EF4-FFF2-40B4-BE49-F238E27FC236}">
                <a16:creationId xmlns:a16="http://schemas.microsoft.com/office/drawing/2014/main" id="{E82323B7-2724-4A59-BCA9-2484D89EE768}"/>
              </a:ext>
            </a:extLst>
          </p:cNvPr>
          <p:cNvPicPr>
            <a:picLocks noChangeAspect="1"/>
          </p:cNvPicPr>
          <p:nvPr/>
        </p:nvPicPr>
        <p:blipFill>
          <a:blip r:embed="rId5"/>
          <a:stretch>
            <a:fillRect/>
          </a:stretch>
        </p:blipFill>
        <p:spPr>
          <a:xfrm>
            <a:off x="9304421" y="1624304"/>
            <a:ext cx="1932133" cy="1777441"/>
          </a:xfrm>
          <a:prstGeom prst="rect">
            <a:avLst/>
          </a:prstGeom>
        </p:spPr>
      </p:pic>
      <p:sp>
        <p:nvSpPr>
          <p:cNvPr id="31" name="TextBox 30">
            <a:extLst>
              <a:ext uri="{FF2B5EF4-FFF2-40B4-BE49-F238E27FC236}">
                <a16:creationId xmlns:a16="http://schemas.microsoft.com/office/drawing/2014/main" id="{A241D6B5-933D-42E1-AAF0-4B2508E40E33}"/>
              </a:ext>
            </a:extLst>
          </p:cNvPr>
          <p:cNvSpPr txBox="1"/>
          <p:nvPr/>
        </p:nvSpPr>
        <p:spPr>
          <a:xfrm>
            <a:off x="9576951" y="3226205"/>
            <a:ext cx="1546905" cy="270330"/>
          </a:xfrm>
          <a:prstGeom prst="rect">
            <a:avLst/>
          </a:prstGeom>
          <a:noFill/>
        </p:spPr>
        <p:txBody>
          <a:bodyPr wrap="square" rtlCol="0">
            <a:spAutoFit/>
          </a:bodyPr>
          <a:lstStyle/>
          <a:p>
            <a:pPr algn="ctr"/>
            <a:r>
              <a:rPr lang="en-IN" sz="2000" b="1" dirty="0">
                <a:latin typeface="Book Antiqua" panose="02040602050305030304" pitchFamily="18" charset="0"/>
              </a:rPr>
              <a:t>Incinerate </a:t>
            </a:r>
            <a:endParaRPr lang="en-GB" sz="2000" b="1" dirty="0">
              <a:latin typeface="Book Antiqua" panose="02040602050305030304" pitchFamily="18" charset="0"/>
            </a:endParaRPr>
          </a:p>
        </p:txBody>
      </p:sp>
      <p:pic>
        <p:nvPicPr>
          <p:cNvPr id="32" name="image14.png">
            <a:extLst>
              <a:ext uri="{FF2B5EF4-FFF2-40B4-BE49-F238E27FC236}">
                <a16:creationId xmlns:a16="http://schemas.microsoft.com/office/drawing/2014/main" id="{ADCBCB55-A6E9-4D20-98BB-3E79C4A12C1A}"/>
              </a:ext>
            </a:extLst>
          </p:cNvPr>
          <p:cNvPicPr/>
          <p:nvPr/>
        </p:nvPicPr>
        <p:blipFill>
          <a:blip r:embed="rId6"/>
          <a:srcRect/>
          <a:stretch>
            <a:fillRect/>
          </a:stretch>
        </p:blipFill>
        <p:spPr>
          <a:xfrm>
            <a:off x="6849662" y="5140560"/>
            <a:ext cx="5154277" cy="1478828"/>
          </a:xfrm>
          <a:prstGeom prst="rect">
            <a:avLst/>
          </a:prstGeom>
          <a:ln/>
        </p:spPr>
      </p:pic>
      <p:sp>
        <p:nvSpPr>
          <p:cNvPr id="33" name="TextBox 32">
            <a:extLst>
              <a:ext uri="{FF2B5EF4-FFF2-40B4-BE49-F238E27FC236}">
                <a16:creationId xmlns:a16="http://schemas.microsoft.com/office/drawing/2014/main" id="{841712C1-64A4-453B-91EB-F5C39674FCE7}"/>
              </a:ext>
            </a:extLst>
          </p:cNvPr>
          <p:cNvSpPr txBox="1"/>
          <p:nvPr/>
        </p:nvSpPr>
        <p:spPr>
          <a:xfrm>
            <a:off x="8688141" y="4758495"/>
            <a:ext cx="1232559" cy="289797"/>
          </a:xfrm>
          <a:prstGeom prst="rect">
            <a:avLst/>
          </a:prstGeom>
          <a:noFill/>
        </p:spPr>
        <p:txBody>
          <a:bodyPr wrap="square" rtlCol="0">
            <a:spAutoFit/>
          </a:bodyPr>
          <a:lstStyle/>
          <a:p>
            <a:pPr algn="ctr"/>
            <a:r>
              <a:rPr lang="en-IN" sz="2000" b="1" dirty="0">
                <a:latin typeface="Book Antiqua" panose="02040602050305030304" pitchFamily="18" charset="0"/>
              </a:rPr>
              <a:t>Recycle</a:t>
            </a:r>
            <a:r>
              <a:rPr lang="en-IN" sz="2000" b="1" dirty="0"/>
              <a:t>   </a:t>
            </a:r>
            <a:endParaRPr lang="en-GB" sz="2000" b="1" dirty="0"/>
          </a:p>
        </p:txBody>
      </p:sp>
    </p:spTree>
    <p:extLst>
      <p:ext uri="{BB962C8B-B14F-4D97-AF65-F5344CB8AC3E}">
        <p14:creationId xmlns:p14="http://schemas.microsoft.com/office/powerpoint/2010/main" val="477653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noFill/>
        </p:spPr>
        <p:txBody>
          <a:bodyPr vert="horz" lIns="91440" tIns="45720" rIns="91440" bIns="45720" rtlCol="0" anchor="ctr">
            <a:normAutofit/>
          </a:bodyPr>
          <a:lstStyle/>
          <a:p>
            <a:pPr algn="ctr"/>
            <a:r>
              <a:rPr lang="en-IN" b="1" dirty="0">
                <a:latin typeface="Book Antiqua" panose="02040602050305030304" pitchFamily="18" charset="0"/>
              </a:rPr>
              <a:t>Effective Implementation </a:t>
            </a:r>
            <a:br>
              <a:rPr lang="en-IN" b="1" dirty="0">
                <a:latin typeface="Book Antiqua" panose="02040602050305030304" pitchFamily="18" charset="0"/>
              </a:rPr>
            </a:br>
            <a:r>
              <a:rPr lang="en-IN" b="1" dirty="0">
                <a:latin typeface="Book Antiqua" panose="02040602050305030304" pitchFamily="18" charset="0"/>
              </a:rPr>
              <a:t> Comprehensive Programming </a:t>
            </a:r>
            <a:endParaRPr lang="en-GB" b="1" dirty="0">
              <a:latin typeface="Book Antiqua" panose="02040602050305030304" pitchFamily="18" charset="0"/>
            </a:endParaRPr>
          </a:p>
        </p:txBody>
      </p:sp>
      <p:pic>
        <p:nvPicPr>
          <p:cNvPr id="4" name="image10.png"/>
          <p:cNvPicPr/>
          <p:nvPr/>
        </p:nvPicPr>
        <p:blipFill>
          <a:blip r:embed="rId3"/>
          <a:srcRect/>
          <a:stretch>
            <a:fillRect/>
          </a:stretch>
        </p:blipFill>
        <p:spPr>
          <a:xfrm>
            <a:off x="1040524" y="2873364"/>
            <a:ext cx="9569669" cy="2185333"/>
          </a:xfrm>
          <a:prstGeom prst="rect">
            <a:avLst/>
          </a:prstGeom>
          <a:ln w="38100">
            <a:solidFill>
              <a:schemeClr val="accent1">
                <a:lumMod val="75000"/>
              </a:schemeClr>
            </a:solidFill>
          </a:ln>
        </p:spPr>
      </p:pic>
      <p:sp>
        <p:nvSpPr>
          <p:cNvPr id="8" name="Rounded Rectangular Callout 7"/>
          <p:cNvSpPr/>
          <p:nvPr/>
        </p:nvSpPr>
        <p:spPr>
          <a:xfrm>
            <a:off x="9561871" y="1398019"/>
            <a:ext cx="2310581" cy="1402889"/>
          </a:xfrm>
          <a:prstGeom prst="wedgeRoundRectCallout">
            <a:avLst>
              <a:gd name="adj1" fmla="val -62665"/>
              <a:gd name="adj2" fmla="val 47949"/>
              <a:gd name="adj3" fmla="val 16667"/>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IN" sz="2000" b="1" i="1" dirty="0"/>
              <a:t>INDICATORS </a:t>
            </a:r>
          </a:p>
          <a:p>
            <a:pPr algn="ctr"/>
            <a:r>
              <a:rPr lang="en-IN" sz="2000" dirty="0"/>
              <a:t>Monitoring and Evaluation</a:t>
            </a:r>
            <a:endParaRPr lang="en-GB" sz="2000" dirty="0"/>
          </a:p>
        </p:txBody>
      </p:sp>
      <p:sp>
        <p:nvSpPr>
          <p:cNvPr id="9" name="Rounded Rectangular Callout 8"/>
          <p:cNvSpPr/>
          <p:nvPr/>
        </p:nvSpPr>
        <p:spPr>
          <a:xfrm>
            <a:off x="427702" y="1513996"/>
            <a:ext cx="1887795" cy="1135626"/>
          </a:xfrm>
          <a:prstGeom prst="wedgeRoundRectCallout">
            <a:avLst>
              <a:gd name="adj1" fmla="val 89401"/>
              <a:gd name="adj2" fmla="val 67695"/>
              <a:gd name="adj3" fmla="val 16667"/>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IN" sz="2000" b="1" i="1" dirty="0"/>
              <a:t>IEC strategy</a:t>
            </a:r>
            <a:endParaRPr lang="en-GB" sz="2000" b="1" i="1" dirty="0"/>
          </a:p>
        </p:txBody>
      </p:sp>
      <p:sp>
        <p:nvSpPr>
          <p:cNvPr id="10" name="Rounded Rectangular Callout 9"/>
          <p:cNvSpPr/>
          <p:nvPr/>
        </p:nvSpPr>
        <p:spPr>
          <a:xfrm>
            <a:off x="6096000" y="5247888"/>
            <a:ext cx="2074607" cy="1565121"/>
          </a:xfrm>
          <a:prstGeom prst="wedgeRoundRectCallout">
            <a:avLst>
              <a:gd name="adj1" fmla="val -82182"/>
              <a:gd name="adj2" fmla="val -64516"/>
              <a:gd name="adj3" fmla="val 16667"/>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IN" sz="2000" b="1" i="1" dirty="0"/>
              <a:t>Capacity building </a:t>
            </a:r>
            <a:endParaRPr lang="en-GB" sz="2000" b="1" i="1" dirty="0"/>
          </a:p>
        </p:txBody>
      </p:sp>
    </p:spTree>
    <p:extLst>
      <p:ext uri="{BB962C8B-B14F-4D97-AF65-F5344CB8AC3E}">
        <p14:creationId xmlns:p14="http://schemas.microsoft.com/office/powerpoint/2010/main" val="169296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60BE-6D4C-4945-A90C-A3621348D60F}"/>
              </a:ext>
            </a:extLst>
          </p:cNvPr>
          <p:cNvSpPr>
            <a:spLocks noGrp="1"/>
          </p:cNvSpPr>
          <p:nvPr>
            <p:ph type="title"/>
          </p:nvPr>
        </p:nvSpPr>
        <p:spPr>
          <a:xfrm>
            <a:off x="838200" y="410581"/>
            <a:ext cx="10515600" cy="1325563"/>
          </a:xfrm>
        </p:spPr>
        <p:txBody>
          <a:bodyPr/>
          <a:lstStyle/>
          <a:p>
            <a:pPr algn="ctr"/>
            <a:r>
              <a:rPr lang="en-GB" b="1" dirty="0">
                <a:latin typeface="Book Antiqua" panose="02040602050305030304" pitchFamily="18" charset="0"/>
              </a:rPr>
              <a:t>Informed choice of menstrual materials</a:t>
            </a:r>
          </a:p>
        </p:txBody>
      </p:sp>
      <p:sp>
        <p:nvSpPr>
          <p:cNvPr id="4" name="Date Placeholder 3">
            <a:extLst>
              <a:ext uri="{FF2B5EF4-FFF2-40B4-BE49-F238E27FC236}">
                <a16:creationId xmlns:a16="http://schemas.microsoft.com/office/drawing/2014/main" id="{8CAE4427-CF01-45C7-8FF2-42DDBB7F85CC}"/>
              </a:ext>
            </a:extLst>
          </p:cNvPr>
          <p:cNvSpPr>
            <a:spLocks noGrp="1"/>
          </p:cNvSpPr>
          <p:nvPr>
            <p:ph type="dt" sz="half" idx="10"/>
          </p:nvPr>
        </p:nvSpPr>
        <p:spPr/>
        <p:txBody>
          <a:bodyPr/>
          <a:lstStyle/>
          <a:p>
            <a:r>
              <a:rPr lang="en-US"/>
              <a:t>12/11/2019</a:t>
            </a:r>
          </a:p>
        </p:txBody>
      </p:sp>
      <p:sp>
        <p:nvSpPr>
          <p:cNvPr id="5" name="Footer Placeholder 4">
            <a:extLst>
              <a:ext uri="{FF2B5EF4-FFF2-40B4-BE49-F238E27FC236}">
                <a16:creationId xmlns:a16="http://schemas.microsoft.com/office/drawing/2014/main" id="{CE7228BA-08A8-415A-966B-3C0942837FC5}"/>
              </a:ext>
            </a:extLst>
          </p:cNvPr>
          <p:cNvSpPr>
            <a:spLocks noGrp="1"/>
          </p:cNvSpPr>
          <p:nvPr>
            <p:ph type="ftr" sz="quarter" idx="11"/>
          </p:nvPr>
        </p:nvSpPr>
        <p:spPr/>
        <p:txBody>
          <a:bodyPr/>
          <a:lstStyle/>
          <a:p>
            <a:r>
              <a:rPr lang="en-US"/>
              <a:t>Menstrual Hygiene Management - Thérèse Mahon and Jan-Christoph Schlenk </a:t>
            </a:r>
            <a:endParaRPr lang="en-US" dirty="0"/>
          </a:p>
        </p:txBody>
      </p:sp>
      <p:sp>
        <p:nvSpPr>
          <p:cNvPr id="6" name="Slide Number Placeholder 5">
            <a:extLst>
              <a:ext uri="{FF2B5EF4-FFF2-40B4-BE49-F238E27FC236}">
                <a16:creationId xmlns:a16="http://schemas.microsoft.com/office/drawing/2014/main" id="{5B98CCB4-4055-4DFD-A6E5-2E44C9C469FC}"/>
              </a:ext>
            </a:extLst>
          </p:cNvPr>
          <p:cNvSpPr>
            <a:spLocks noGrp="1"/>
          </p:cNvSpPr>
          <p:nvPr>
            <p:ph type="sldNum" sz="quarter" idx="12"/>
          </p:nvPr>
        </p:nvSpPr>
        <p:spPr/>
        <p:txBody>
          <a:bodyPr/>
          <a:lstStyle/>
          <a:p>
            <a:fld id="{19D45C30-91B6-4D37-B3EC-98C0C4E45E7F}" type="slidenum">
              <a:rPr lang="en-US" smtClean="0"/>
              <a:t>9</a:t>
            </a:fld>
            <a:endParaRPr lang="en-US" dirty="0"/>
          </a:p>
        </p:txBody>
      </p:sp>
      <p:grpSp>
        <p:nvGrpSpPr>
          <p:cNvPr id="7" name="Group 6">
            <a:extLst>
              <a:ext uri="{FF2B5EF4-FFF2-40B4-BE49-F238E27FC236}">
                <a16:creationId xmlns:a16="http://schemas.microsoft.com/office/drawing/2014/main" id="{B22F629D-843E-4634-A5B0-AE327B2F0500}"/>
              </a:ext>
            </a:extLst>
          </p:cNvPr>
          <p:cNvGrpSpPr/>
          <p:nvPr/>
        </p:nvGrpSpPr>
        <p:grpSpPr>
          <a:xfrm>
            <a:off x="441675" y="1479478"/>
            <a:ext cx="11905011" cy="5013397"/>
            <a:chOff x="217086" y="1679871"/>
            <a:chExt cx="11905011" cy="5013397"/>
          </a:xfrm>
        </p:grpSpPr>
        <p:pic>
          <p:nvPicPr>
            <p:cNvPr id="8" name="Picture 7">
              <a:extLst>
                <a:ext uri="{FF2B5EF4-FFF2-40B4-BE49-F238E27FC236}">
                  <a16:creationId xmlns:a16="http://schemas.microsoft.com/office/drawing/2014/main" id="{A1CDBF3F-8615-434C-AF92-B2FF7743F4B0}"/>
                </a:ext>
              </a:extLst>
            </p:cNvPr>
            <p:cNvPicPr>
              <a:picLocks noChangeAspect="1"/>
            </p:cNvPicPr>
            <p:nvPr/>
          </p:nvPicPr>
          <p:blipFill>
            <a:blip r:embed="rId3"/>
            <a:stretch>
              <a:fillRect/>
            </a:stretch>
          </p:blipFill>
          <p:spPr>
            <a:xfrm>
              <a:off x="1786566" y="1679871"/>
              <a:ext cx="4850818" cy="4842308"/>
            </a:xfrm>
            <a:prstGeom prst="rect">
              <a:avLst/>
            </a:prstGeom>
          </p:spPr>
        </p:pic>
        <p:sp>
          <p:nvSpPr>
            <p:cNvPr id="9" name="Content Placeholder 2">
              <a:extLst>
                <a:ext uri="{FF2B5EF4-FFF2-40B4-BE49-F238E27FC236}">
                  <a16:creationId xmlns:a16="http://schemas.microsoft.com/office/drawing/2014/main" id="{3B281458-4FD0-40F6-B769-0DE1874A2269}"/>
                </a:ext>
              </a:extLst>
            </p:cNvPr>
            <p:cNvSpPr txBox="1">
              <a:spLocks/>
            </p:cNvSpPr>
            <p:nvPr/>
          </p:nvSpPr>
          <p:spPr>
            <a:xfrm>
              <a:off x="6756773" y="1679871"/>
              <a:ext cx="5365324" cy="501339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9FDF"/>
                </a:buClr>
                <a:buNone/>
              </a:pPr>
              <a:r>
                <a:rPr lang="en-GB" sz="2400" dirty="0">
                  <a:latin typeface="Arial" panose="020B0604020202020204" pitchFamily="34" charset="0"/>
                  <a:cs typeface="Arial" panose="020B0604020202020204" pitchFamily="34" charset="0"/>
                </a:rPr>
                <a:t>Hygienic use of any menstrual absorbent calls for the following:</a:t>
              </a:r>
            </a:p>
            <a:p>
              <a:pPr marL="0" indent="0">
                <a:buClr>
                  <a:srgbClr val="009FDF"/>
                </a:buClr>
                <a:buNone/>
              </a:pPr>
              <a:r>
                <a:rPr lang="en-GB" sz="2400" dirty="0">
                  <a:latin typeface="Arial" panose="020B0604020202020204" pitchFamily="34" charset="0"/>
                  <a:cs typeface="Arial" panose="020B0604020202020204" pitchFamily="34" charset="0"/>
                </a:rPr>
                <a:t>• Use of safe, hygienic menstrual hygiene materials</a:t>
              </a:r>
            </a:p>
            <a:p>
              <a:pPr marL="0" indent="0">
                <a:buClr>
                  <a:srgbClr val="009FDF"/>
                </a:buClr>
                <a:buNone/>
              </a:pPr>
              <a:r>
                <a:rPr lang="en-GB" sz="2400" dirty="0">
                  <a:latin typeface="Arial" panose="020B0604020202020204" pitchFamily="34" charset="0"/>
                  <a:cs typeface="Arial" panose="020B0604020202020204" pitchFamily="34" charset="0"/>
                </a:rPr>
                <a:t>• Regular changing of menstrual hygiene materials four times a day </a:t>
              </a:r>
            </a:p>
            <a:p>
              <a:pPr marL="0" indent="0">
                <a:buClr>
                  <a:srgbClr val="009FDF"/>
                </a:buClr>
                <a:buNone/>
              </a:pPr>
              <a:r>
                <a:rPr lang="en-GB" sz="2400" dirty="0">
                  <a:latin typeface="Arial" panose="020B0604020202020204" pitchFamily="34" charset="0"/>
                  <a:cs typeface="Arial" panose="020B0604020202020204" pitchFamily="34" charset="0"/>
                </a:rPr>
                <a:t>• Daily bathing and washing of genitals with water (use of harsh soaps to be avoided)</a:t>
              </a:r>
            </a:p>
            <a:p>
              <a:pPr marL="0" indent="0">
                <a:buClr>
                  <a:srgbClr val="009FDF"/>
                </a:buClr>
                <a:buNone/>
              </a:pPr>
              <a:r>
                <a:rPr lang="en-GB" sz="2400" dirty="0">
                  <a:latin typeface="Arial" panose="020B0604020202020204" pitchFamily="34" charset="0"/>
                  <a:cs typeface="Arial" panose="020B0604020202020204" pitchFamily="34" charset="0"/>
                </a:rPr>
                <a:t>• Proper washing, drying and storage of reusable cloth pads and menstrual cups</a:t>
              </a:r>
            </a:p>
            <a:p>
              <a:pPr marL="0" indent="0">
                <a:buClr>
                  <a:srgbClr val="009FDF"/>
                </a:buClr>
                <a:buNone/>
              </a:pPr>
              <a:endParaRPr lang="en-GB" sz="24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812A523-423D-47EE-9488-8CA21BCEDE3D}"/>
                </a:ext>
              </a:extLst>
            </p:cNvPr>
            <p:cNvPicPr>
              <a:picLocks noChangeAspect="1"/>
            </p:cNvPicPr>
            <p:nvPr/>
          </p:nvPicPr>
          <p:blipFill>
            <a:blip r:embed="rId4"/>
            <a:stretch>
              <a:fillRect/>
            </a:stretch>
          </p:blipFill>
          <p:spPr>
            <a:xfrm>
              <a:off x="217086" y="1862650"/>
              <a:ext cx="1514475" cy="4476750"/>
            </a:xfrm>
            <a:prstGeom prst="rect">
              <a:avLst/>
            </a:prstGeom>
          </p:spPr>
        </p:pic>
      </p:grpSp>
    </p:spTree>
    <p:extLst>
      <p:ext uri="{BB962C8B-B14F-4D97-AF65-F5344CB8AC3E}">
        <p14:creationId xmlns:p14="http://schemas.microsoft.com/office/powerpoint/2010/main" val="1260351005"/>
      </p:ext>
    </p:extLst>
  </p:cSld>
  <p:clrMapOvr>
    <a:masterClrMapping/>
  </p:clrMapOvr>
</p:sld>
</file>

<file path=ppt/theme/theme1.xml><?xml version="1.0" encoding="utf-8"?>
<a:theme xmlns:a="http://schemas.openxmlformats.org/drawingml/2006/main" name="1_Custom Design">
  <a:themeElements>
    <a:clrScheme name="No time to waste">
      <a:dk1>
        <a:sysClr val="windowText" lastClr="000000"/>
      </a:dk1>
      <a:lt1>
        <a:sysClr val="window" lastClr="FFFFFF"/>
      </a:lt1>
      <a:dk2>
        <a:srgbClr val="323232"/>
      </a:dk2>
      <a:lt2>
        <a:srgbClr val="E6E6E6"/>
      </a:lt2>
      <a:accent1>
        <a:srgbClr val="3AAA35"/>
      </a:accent1>
      <a:accent2>
        <a:srgbClr val="3870BF"/>
      </a:accent2>
      <a:accent3>
        <a:srgbClr val="E81C26"/>
      </a:accent3>
      <a:accent4>
        <a:srgbClr val="DCC217"/>
      </a:accent4>
      <a:accent5>
        <a:srgbClr val="907CB3"/>
      </a:accent5>
      <a:accent6>
        <a:srgbClr val="E87C8D"/>
      </a:accent6>
      <a:hlink>
        <a:srgbClr val="74CBC8"/>
      </a:hlink>
      <a:folHlink>
        <a:srgbClr val="907CB3"/>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rmAutofit/>
      </a:bodyPr>
      <a:lstStyle>
        <a:defPPr algn="l">
          <a:defRPr dirty="0" smtClean="0"/>
        </a:defPPr>
      </a:lstStyle>
    </a:txDef>
  </a:objectDefaults>
  <a:extraClrSchemeLst/>
  <a:extLst>
    <a:ext uri="{05A4C25C-085E-4340-85A3-A5531E510DB2}">
      <thm15:themeFamily xmlns:thm15="http://schemas.microsoft.com/office/thememl/2012/main" name="[Presentation#]_[Date]_[lastname]_No time to WasteV2.potx" id="{1296986E-0134-4AAB-91A5-3F18DB61E455}" vid="{27821CD2-E096-402E-9B8C-9C73A82117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9B8A4308E937749B27CF2922F32065E" ma:contentTypeVersion="11" ma:contentTypeDescription="Create a new document." ma:contentTypeScope="" ma:versionID="40c4f4951393a429e5389da359cac946">
  <xsd:schema xmlns:xsd="http://www.w3.org/2001/XMLSchema" xmlns:xs="http://www.w3.org/2001/XMLSchema" xmlns:p="http://schemas.microsoft.com/office/2006/metadata/properties" xmlns:ns3="07a944ef-123d-4d31-8dfb-7960366c36ad" xmlns:ns4="0c98f907-c276-4d72-ba9b-e737ee7c551f" targetNamespace="http://schemas.microsoft.com/office/2006/metadata/properties" ma:root="true" ma:fieldsID="58ba8b494221bdc4c165761162851574" ns3:_="" ns4:_="">
    <xsd:import namespace="07a944ef-123d-4d31-8dfb-7960366c36ad"/>
    <xsd:import namespace="0c98f907-c276-4d72-ba9b-e737ee7c551f"/>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4:SharedWithUsers" minOccurs="0"/>
                <xsd:element ref="ns4:SharedWithDetails" minOccurs="0"/>
                <xsd:element ref="ns4:SharingHintHash"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a944ef-123d-4d31-8dfb-7960366c36a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98f907-c276-4d72-ba9b-e737ee7c551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71CAE28-9BF2-4B60-9D74-B775435E18DD}">
  <ds:schemaRefs>
    <ds:schemaRef ds:uri="http://schemas.microsoft.com/sharepoint/v3/contenttype/forms"/>
  </ds:schemaRefs>
</ds:datastoreItem>
</file>

<file path=customXml/itemProps2.xml><?xml version="1.0" encoding="utf-8"?>
<ds:datastoreItem xmlns:ds="http://schemas.openxmlformats.org/officeDocument/2006/customXml" ds:itemID="{3E7EAC53-1612-497E-B5E0-A7F289D532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a944ef-123d-4d31-8dfb-7960366c36ad"/>
    <ds:schemaRef ds:uri="0c98f907-c276-4d72-ba9b-e737ee7c55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4707185-CB29-4089-BD6A-D845E25F20D8}">
  <ds:schemaRefs>
    <ds:schemaRef ds:uri="http://purl.org/dc/terms/"/>
    <ds:schemaRef ds:uri="07a944ef-123d-4d31-8dfb-7960366c36ad"/>
    <ds:schemaRef ds:uri="http://schemas.microsoft.com/office/2006/documentManagement/types"/>
    <ds:schemaRef ds:uri="http://schemas.openxmlformats.org/package/2006/metadata/core-properties"/>
    <ds:schemaRef ds:uri="http://purl.org/dc/elements/1.1/"/>
    <ds:schemaRef ds:uri="http://www.w3.org/XML/1998/namespace"/>
    <ds:schemaRef ds:uri="http://schemas.microsoft.com/office/infopath/2007/PartnerControls"/>
    <ds:schemaRef ds:uri="0c98f907-c276-4d72-ba9b-e737ee7c551f"/>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[Presentation#]_[Date]_[lastname]_No time to WasteV2</Template>
  <TotalTime>17</TotalTime>
  <Words>1642</Words>
  <Application>Microsoft Office PowerPoint</Application>
  <PresentationFormat>Widescreen</PresentationFormat>
  <Paragraphs>168</Paragraphs>
  <Slides>19</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Book Antiqua</vt:lpstr>
      <vt:lpstr>Calibri</vt:lpstr>
      <vt:lpstr>Cambria</vt:lpstr>
      <vt:lpstr>Mangal</vt:lpstr>
      <vt:lpstr>Times New Roman</vt:lpstr>
      <vt:lpstr>1_Custom Design</vt:lpstr>
      <vt:lpstr>Menstrual Hygiene Management</vt:lpstr>
      <vt:lpstr>Menstrual health and hygiene – linkage to SDG6 and WASH in Health Care Facilities</vt:lpstr>
      <vt:lpstr>SDG 6.2 – JMP core indicators for  WASH in HCF and MHM</vt:lpstr>
      <vt:lpstr>Management of Menstrual Waste Lessons from India </vt:lpstr>
      <vt:lpstr>PowerPoint Presentation</vt:lpstr>
      <vt:lpstr>Understanding Menstrual  Waste Management </vt:lpstr>
      <vt:lpstr>Effective Treatment of  Menstrual Waste </vt:lpstr>
      <vt:lpstr>Effective Implementation   Comprehensive Programming </vt:lpstr>
      <vt:lpstr>Informed choice of menstrual materials</vt:lpstr>
      <vt:lpstr>PowerPoint Presentation</vt:lpstr>
      <vt:lpstr>PowerPoint Presentation</vt:lpstr>
      <vt:lpstr>PowerPoint Presentation</vt:lpstr>
      <vt:lpstr>MHM in Schools in Nepal</vt:lpstr>
      <vt:lpstr>PowerPoint Presentation</vt:lpstr>
      <vt:lpstr>PowerPoint Presentation</vt:lpstr>
      <vt:lpstr>MHM-related Activities of the  Sustainable Sanitation Alliance (SuSanA)</vt:lpstr>
      <vt:lpstr>Recommendations</vt:lpstr>
      <vt:lpstr>Menstrual Hygiene Management</vt:lpstr>
      <vt:lpstr>Guiding Question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Biller, Sara Christina GIZ NP</dc:creator>
  <cp:lastModifiedBy>Bhattarai, Pankaj GIZ NP</cp:lastModifiedBy>
  <cp:revision>46</cp:revision>
  <cp:lastPrinted>2019-12-10T04:32:12Z</cp:lastPrinted>
  <dcterms:created xsi:type="dcterms:W3CDTF">2019-12-05T05:15:15Z</dcterms:created>
  <dcterms:modified xsi:type="dcterms:W3CDTF">2019-12-11T09:02:49Z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0x010100B9B8A4308E937749B27CF2922F32065E</vt:lpwstr>
  </property>
</Properties>
</file>